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rawings/drawing2.xml" ContentType="application/vnd.openxmlformats-officedocument.drawingml.chartshape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Default Extension="xlsx" ContentType="application/vnd.openxmlformats-officedocument.spreadsheetml.sheet"/>
  <Override PartName="/ppt/charts/chart3.xml" ContentType="application/vnd.openxmlformats-officedocument.drawingml.chart+xml"/>
  <Override PartName="/ppt/notesSlides/notesSlide10.xml" ContentType="application/vnd.openxmlformats-officedocument.presentationml.notesSlide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Default Extension="vml" ContentType="application/vnd.openxmlformats-officedocument.vmlDrawing"/>
  <Override PartName="/ppt/notesSlides/notesSlide11.xml" ContentType="application/vnd.openxmlformats-officedocument.presentationml.notesSlide+xml"/>
  <Override PartName="/ppt/charts/chart6.xml" ContentType="application/vnd.openxmlformats-officedocument.drawingml.chart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888" r:id="rId1"/>
  </p:sldMasterIdLst>
  <p:notesMasterIdLst>
    <p:notesMasterId r:id="rId31"/>
  </p:notesMasterIdLst>
  <p:sldIdLst>
    <p:sldId id="305" r:id="rId2"/>
    <p:sldId id="332" r:id="rId3"/>
    <p:sldId id="313" r:id="rId4"/>
    <p:sldId id="259" r:id="rId5"/>
    <p:sldId id="307" r:id="rId6"/>
    <p:sldId id="337" r:id="rId7"/>
    <p:sldId id="292" r:id="rId8"/>
    <p:sldId id="373" r:id="rId9"/>
    <p:sldId id="309" r:id="rId10"/>
    <p:sldId id="311" r:id="rId11"/>
    <p:sldId id="312" r:id="rId12"/>
    <p:sldId id="329" r:id="rId13"/>
    <p:sldId id="333" r:id="rId14"/>
    <p:sldId id="316" r:id="rId15"/>
    <p:sldId id="325" r:id="rId16"/>
    <p:sldId id="319" r:id="rId17"/>
    <p:sldId id="336" r:id="rId18"/>
    <p:sldId id="351" r:id="rId19"/>
    <p:sldId id="363" r:id="rId20"/>
    <p:sldId id="366" r:id="rId21"/>
    <p:sldId id="364" r:id="rId22"/>
    <p:sldId id="354" r:id="rId23"/>
    <p:sldId id="368" r:id="rId24"/>
    <p:sldId id="369" r:id="rId25"/>
    <p:sldId id="370" r:id="rId26"/>
    <p:sldId id="361" r:id="rId27"/>
    <p:sldId id="367" r:id="rId28"/>
    <p:sldId id="372" r:id="rId29"/>
    <p:sldId id="323" r:id="rId30"/>
  </p:sldIdLst>
  <p:sldSz cx="12192000" cy="685800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CCECFF"/>
    <a:srgbClr val="ABE5C2"/>
    <a:srgbClr val="CC0000"/>
    <a:srgbClr val="000099"/>
    <a:srgbClr val="00B050"/>
    <a:srgbClr val="3399FF"/>
    <a:srgbClr val="0099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405" autoAdjust="0"/>
    <p:restoredTop sz="99104" autoAdjust="0"/>
  </p:normalViewPr>
  <p:slideViewPr>
    <p:cSldViewPr snapToGrid="0">
      <p:cViewPr>
        <p:scale>
          <a:sx n="100" d="100"/>
          <a:sy n="100" d="100"/>
        </p:scale>
        <p:origin x="-912" y="-4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19" d="100"/>
          <a:sy n="119" d="100"/>
        </p:scale>
        <p:origin x="-2022" y="-108"/>
      </p:cViewPr>
      <p:guideLst>
        <p:guide orient="horz" pos="2121"/>
        <p:guide pos="3107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Office_Excel5.xlsx"/><Relationship Id="rId1" Type="http://schemas.openxmlformats.org/officeDocument/2006/relationships/themeOverride" Target="../theme/themeOverride1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"/>
  <c:chart>
    <c:autoTitleDeleted val="1"/>
    <c:view3D>
      <c:depthPercent val="100"/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уровень удовлетворенность родителей образовательными услугами</c:v>
                </c:pt>
              </c:strCache>
            </c:strRef>
          </c:tx>
          <c:spPr>
            <a:solidFill>
              <a:srgbClr val="C00000"/>
            </a:solidFill>
          </c:spPr>
          <c:cat>
            <c:numRef>
              <c:f>Лист1!$A$2:$A$7</c:f>
              <c:numCache>
                <c:formatCode>General</c:formatCode>
                <c:ptCount val="6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</c:numCache>
            </c:numRef>
          </c:cat>
          <c:val>
            <c:numRef>
              <c:f>Лист1!$B$2:$B$5</c:f>
              <c:numCache>
                <c:formatCode>0%</c:formatCode>
                <c:ptCount val="4"/>
                <c:pt idx="0">
                  <c:v>0.92</c:v>
                </c:pt>
                <c:pt idx="1">
                  <c:v>0.94000000000000061</c:v>
                </c:pt>
                <c:pt idx="2">
                  <c:v>0.96000000000000063</c:v>
                </c:pt>
                <c:pt idx="3">
                  <c:v>0.96000000000000063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cat>
            <c:numRef>
              <c:f>Лист1!$A$2:$A$7</c:f>
              <c:numCache>
                <c:formatCode>General</c:formatCode>
                <c:ptCount val="6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</c:numCache>
            </c:numRef>
          </c:cat>
          <c:val>
            <c:numRef>
              <c:f>Лист1!$C$2:$C$7</c:f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cat>
            <c:numRef>
              <c:f>Лист1!$A$2:$A$7</c:f>
              <c:numCache>
                <c:formatCode>General</c:formatCode>
                <c:ptCount val="6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</c:numCache>
            </c:numRef>
          </c:cat>
          <c:val>
            <c:numRef>
              <c:f>Лист1!$D$2:$D$7</c:f>
            </c:numRef>
          </c:val>
        </c:ser>
        <c:shape val="cylinder"/>
        <c:axId val="100856960"/>
        <c:axId val="100858496"/>
        <c:axId val="0"/>
      </c:bar3DChart>
      <c:catAx>
        <c:axId val="10085696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100858496"/>
        <c:crosses val="autoZero"/>
        <c:auto val="1"/>
        <c:lblAlgn val="ctr"/>
        <c:lblOffset val="100"/>
      </c:catAx>
      <c:valAx>
        <c:axId val="100858496"/>
        <c:scaling>
          <c:orientation val="minMax"/>
        </c:scaling>
        <c:axPos val="l"/>
        <c:majorGridlines>
          <c:spPr>
            <a:ln>
              <a:solidFill>
                <a:schemeClr val="bg1"/>
              </a:solidFill>
            </a:ln>
          </c:spPr>
        </c:majorGridlines>
        <c:numFmt formatCode="0%" sourceLinked="1"/>
        <c:tickLblPos val="nextTo"/>
        <c:txPr>
          <a:bodyPr/>
          <a:lstStyle/>
          <a:p>
            <a:pPr>
              <a:defRPr sz="1400">
                <a:solidFill>
                  <a:schemeClr val="bg1"/>
                </a:solidFill>
              </a:defRPr>
            </a:pPr>
            <a:endParaRPr lang="ru-RU"/>
          </a:p>
        </c:txPr>
        <c:crossAx val="10085696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pPr>
            <a:r>
              <a:rPr lang="ru-RU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усвоения  ООП </a:t>
            </a:r>
          </a:p>
        </c:rich>
      </c:tx>
      <c:layout/>
    </c:title>
    <c:view3D>
      <c:rAngAx val="1"/>
    </c:view3D>
    <c:sideWall>
      <c:spPr>
        <a:ln>
          <a:solidFill>
            <a:schemeClr val="bg1"/>
          </a:solidFill>
        </a:ln>
      </c:spPr>
    </c:sideWall>
    <c:backWall>
      <c:spPr>
        <a:ln>
          <a:solidFill>
            <a:schemeClr val="bg1"/>
          </a:solidFill>
        </a:ln>
      </c:spPr>
    </c:backWall>
    <c:plotArea>
      <c:layout>
        <c:manualLayout>
          <c:layoutTarget val="inner"/>
          <c:xMode val="edge"/>
          <c:yMode val="edge"/>
          <c:x val="0.16124686749823194"/>
          <c:y val="0.13907064987663059"/>
          <c:w val="0.48284018295181608"/>
          <c:h val="0.49480356955380811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2016-2027  уч. год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solidFill>
                <a:schemeClr val="bg2">
                  <a:lumMod val="60000"/>
                  <a:lumOff val="40000"/>
                </a:schemeClr>
              </a:solidFill>
            </a:ln>
          </c:spPr>
          <c:cat>
            <c:strRef>
              <c:f>Лист1!$A$2:$A$6</c:f>
              <c:strCache>
                <c:ptCount val="5"/>
                <c:pt idx="0">
                  <c:v>социально- коммуникативное развитие</c:v>
                </c:pt>
                <c:pt idx="1">
                  <c:v>физическое развитие</c:v>
                </c:pt>
                <c:pt idx="2">
                  <c:v>речевое развитие</c:v>
                </c:pt>
                <c:pt idx="3">
                  <c:v>познавательное развитие</c:v>
                </c:pt>
                <c:pt idx="4">
                  <c:v>художественно- эстетическое развитие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0.98</c:v>
                </c:pt>
                <c:pt idx="1">
                  <c:v>1</c:v>
                </c:pt>
                <c:pt idx="2">
                  <c:v>0.94000000000000061</c:v>
                </c:pt>
                <c:pt idx="3">
                  <c:v>0.96000000000000063</c:v>
                </c:pt>
                <c:pt idx="4">
                  <c:v>0.97000000000000064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2017-2018уч. год.</c:v>
                </c:pt>
              </c:strCache>
            </c:strRef>
          </c:tx>
          <c:spPr>
            <a:solidFill>
              <a:srgbClr val="C00000"/>
            </a:solidFill>
          </c:spPr>
          <c:cat>
            <c:strRef>
              <c:f>Лист1!$A$2:$A$6</c:f>
              <c:strCache>
                <c:ptCount val="5"/>
                <c:pt idx="0">
                  <c:v>социально- коммуникативное развитие</c:v>
                </c:pt>
                <c:pt idx="1">
                  <c:v>физическое развитие</c:v>
                </c:pt>
                <c:pt idx="2">
                  <c:v>речевое развитие</c:v>
                </c:pt>
                <c:pt idx="3">
                  <c:v>познавательное развитие</c:v>
                </c:pt>
                <c:pt idx="4">
                  <c:v>художественно- эстетическое развитие</c:v>
                </c:pt>
              </c:strCache>
            </c:strRef>
          </c:cat>
          <c:val>
            <c:numRef>
              <c:f>Лист1!$C$2:$C$6</c:f>
              <c:numCache>
                <c:formatCode>0%</c:formatCode>
                <c:ptCount val="5"/>
                <c:pt idx="0">
                  <c:v>0.98</c:v>
                </c:pt>
                <c:pt idx="1">
                  <c:v>1</c:v>
                </c:pt>
                <c:pt idx="2">
                  <c:v>0.95000000000000062</c:v>
                </c:pt>
                <c:pt idx="3">
                  <c:v>0.98</c:v>
                </c:pt>
                <c:pt idx="4">
                  <c:v>0.98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2018-2019 уч.год</c:v>
                </c:pt>
              </c:strCache>
            </c:strRef>
          </c:tx>
          <c:spPr>
            <a:solidFill>
              <a:schemeClr val="bg2">
                <a:lumMod val="60000"/>
                <a:lumOff val="40000"/>
              </a:schemeClr>
            </a:solidFill>
          </c:spPr>
          <c:cat>
            <c:strRef>
              <c:f>Лист1!$A$2:$A$6</c:f>
              <c:strCache>
                <c:ptCount val="5"/>
                <c:pt idx="0">
                  <c:v>социально- коммуникативное развитие</c:v>
                </c:pt>
                <c:pt idx="1">
                  <c:v>физическое развитие</c:v>
                </c:pt>
                <c:pt idx="2">
                  <c:v>речевое развитие</c:v>
                </c:pt>
                <c:pt idx="3">
                  <c:v>познавательное развитие</c:v>
                </c:pt>
                <c:pt idx="4">
                  <c:v>художественно- эстетическое развитие</c:v>
                </c:pt>
              </c:strCache>
            </c:strRef>
          </c:cat>
          <c:val>
            <c:numRef>
              <c:f>Лист1!$D$2:$D$6</c:f>
              <c:numCache>
                <c:formatCode>0%</c:formatCode>
                <c:ptCount val="5"/>
                <c:pt idx="0">
                  <c:v>0.99</c:v>
                </c:pt>
                <c:pt idx="1">
                  <c:v>1</c:v>
                </c:pt>
                <c:pt idx="2">
                  <c:v>0.96000000000000063</c:v>
                </c:pt>
                <c:pt idx="3">
                  <c:v>0.97000000000000064</c:v>
                </c:pt>
                <c:pt idx="4">
                  <c:v>0.96000000000000063</c:v>
                </c:pt>
              </c:numCache>
            </c:numRef>
          </c:val>
        </c:ser>
        <c:shape val="cylinder"/>
        <c:axId val="100904320"/>
        <c:axId val="100910208"/>
        <c:axId val="0"/>
      </c:bar3DChart>
      <c:catAx>
        <c:axId val="100904320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0910208"/>
        <c:crosses val="autoZero"/>
        <c:auto val="1"/>
        <c:lblAlgn val="ctr"/>
        <c:lblOffset val="100"/>
      </c:catAx>
      <c:valAx>
        <c:axId val="100910208"/>
        <c:scaling>
          <c:orientation val="minMax"/>
        </c:scaling>
        <c:axPos val="l"/>
        <c:majorGridlines>
          <c:spPr>
            <a:ln>
              <a:solidFill>
                <a:srgbClr val="0000FF"/>
              </a:solidFill>
            </a:ln>
          </c:spPr>
        </c:majorGridlines>
        <c:numFmt formatCode="0%" sourceLinked="1"/>
        <c:majorTickMark val="none"/>
        <c:tickLblPos val="nextTo"/>
        <c:txPr>
          <a:bodyPr/>
          <a:lstStyle/>
          <a:p>
            <a:pPr>
              <a:defRPr sz="1400">
                <a:solidFill>
                  <a:schemeClr val="bg1"/>
                </a:solidFill>
              </a:defRPr>
            </a:pPr>
            <a:endParaRPr lang="ru-RU"/>
          </a:p>
        </c:txPr>
        <c:crossAx val="10090432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53476128988699556"/>
          <c:y val="0.74903033604095925"/>
          <c:w val="0.22805208834426244"/>
          <c:h val="0.23646556022480442"/>
        </c:manualLayout>
      </c:layout>
      <c:txPr>
        <a:bodyPr/>
        <a:lstStyle/>
        <a:p>
          <a:pPr>
            <a:defRPr sz="1200">
              <a:solidFill>
                <a:schemeClr val="bg1"/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>
                <a:solidFill>
                  <a:schemeClr val="bg1"/>
                </a:solidFill>
              </a:defRPr>
            </a:pP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здоровьесбережение</a:t>
            </a:r>
            <a:r>
              <a:rPr lang="ru-RU" baseline="0" dirty="0" smtClean="0">
                <a:solidFill>
                  <a:schemeClr val="bg1"/>
                </a:solidFill>
              </a:rPr>
              <a:t> </a:t>
            </a:r>
            <a:endParaRPr lang="ru-RU" dirty="0">
              <a:solidFill>
                <a:schemeClr val="bg1"/>
              </a:solidFill>
            </a:endParaRPr>
          </a:p>
        </c:rich>
      </c:tx>
      <c:layout>
        <c:manualLayout>
          <c:xMode val="edge"/>
          <c:yMode val="edge"/>
          <c:x val="0.18253736850533045"/>
          <c:y val="1.6032064128256512E-2"/>
        </c:manualLayout>
      </c:layout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дни пропуска по болезни на одного ребенка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</c:spPr>
          <c:cat>
            <c:numRef>
              <c:f>Лист1!$A$2:$A$4</c:f>
              <c:numCache>
                <c:formatCode>General</c:formatCode>
                <c:ptCount val="3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30</c:v>
                </c:pt>
                <c:pt idx="1">
                  <c:v>30</c:v>
                </c:pt>
                <c:pt idx="2">
                  <c:v>28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компетентность педагогов и родителей</c:v>
                </c:pt>
              </c:strCache>
            </c:strRef>
          </c:tx>
          <c:spPr>
            <a:solidFill>
              <a:srgbClr val="CC0000"/>
            </a:solidFill>
          </c:spPr>
          <c:cat>
            <c:numRef>
              <c:f>Лист1!$A$2:$A$4</c:f>
              <c:numCache>
                <c:formatCode>General</c:formatCode>
                <c:ptCount val="3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55</c:v>
                </c:pt>
                <c:pt idx="1">
                  <c:v>60</c:v>
                </c:pt>
                <c:pt idx="2">
                  <c:v>75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система профилактики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</c:spPr>
          <c:cat>
            <c:numRef>
              <c:f>Лист1!$A$2:$A$4</c:f>
              <c:numCache>
                <c:formatCode>General</c:formatCode>
                <c:ptCount val="3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70</c:v>
                </c:pt>
                <c:pt idx="1">
                  <c:v>75</c:v>
                </c:pt>
                <c:pt idx="2">
                  <c:v>85</c:v>
                </c:pt>
              </c:numCache>
            </c:numRef>
          </c:val>
        </c:ser>
        <c:shape val="cylinder"/>
        <c:axId val="100948608"/>
        <c:axId val="100958592"/>
        <c:axId val="0"/>
      </c:bar3DChart>
      <c:catAx>
        <c:axId val="10094860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 b="1">
                <a:solidFill>
                  <a:schemeClr val="bg1"/>
                </a:solidFill>
              </a:defRPr>
            </a:pPr>
            <a:endParaRPr lang="ru-RU"/>
          </a:p>
        </c:txPr>
        <c:crossAx val="100958592"/>
        <c:crosses val="autoZero"/>
        <c:auto val="1"/>
        <c:lblAlgn val="ctr"/>
        <c:lblOffset val="100"/>
      </c:catAx>
      <c:valAx>
        <c:axId val="100958592"/>
        <c:scaling>
          <c:orientation val="minMax"/>
        </c:scaling>
        <c:axPos val="l"/>
        <c:majorGridlines>
          <c:spPr>
            <a:ln>
              <a:solidFill>
                <a:schemeClr val="bg1"/>
              </a:solidFill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sz="1400">
                <a:solidFill>
                  <a:schemeClr val="bg1"/>
                </a:solidFill>
              </a:defRPr>
            </a:pPr>
            <a:endParaRPr lang="ru-RU"/>
          </a:p>
        </c:txPr>
        <c:crossAx val="1009486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3063082631912637"/>
          <c:y val="0.18456546517342762"/>
          <c:w val="0.36536525017450538"/>
          <c:h val="0.64680539932508718"/>
        </c:manualLayout>
      </c:layout>
      <c:txPr>
        <a:bodyPr/>
        <a:lstStyle/>
        <a:p>
          <a:pPr>
            <a:defRPr sz="1200">
              <a:solidFill>
                <a:schemeClr val="bg1"/>
              </a:solidFill>
            </a:defRPr>
          </a:pPr>
          <a:endParaRPr lang="ru-RU"/>
        </a:p>
      </c:txPr>
    </c:legend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2016-2017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cat>
            <c:strRef>
              <c:f>Лист1!$A$2:$A$3</c:f>
              <c:strCache>
                <c:ptCount val="2"/>
                <c:pt idx="0">
                  <c:v>транслирование педагогического опыта</c:v>
                </c:pt>
                <c:pt idx="1">
                  <c:v>участие в конкурсах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1</c:v>
                </c:pt>
                <c:pt idx="1">
                  <c:v>0.83000000000000063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2017-2018</c:v>
                </c:pt>
              </c:strCache>
            </c:strRef>
          </c:tx>
          <c:spPr>
            <a:solidFill>
              <a:srgbClr val="C00000"/>
            </a:solidFill>
          </c:spPr>
          <c:cat>
            <c:strRef>
              <c:f>Лист1!$A$2:$A$3</c:f>
              <c:strCache>
                <c:ptCount val="2"/>
                <c:pt idx="0">
                  <c:v>транслирование педагогического опыта</c:v>
                </c:pt>
                <c:pt idx="1">
                  <c:v>участие в конкурсах</c:v>
                </c:pt>
              </c:strCache>
            </c:strRef>
          </c:cat>
          <c:val>
            <c:numRef>
              <c:f>Лист1!$C$2:$C$3</c:f>
              <c:numCache>
                <c:formatCode>0%</c:formatCode>
                <c:ptCount val="2"/>
                <c:pt idx="0">
                  <c:v>1</c:v>
                </c:pt>
                <c:pt idx="1">
                  <c:v>0.85000000000000064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2018-2019</c:v>
                </c:pt>
              </c:strCache>
            </c:strRef>
          </c:tx>
          <c:spPr>
            <a:solidFill>
              <a:schemeClr val="bg2">
                <a:lumMod val="60000"/>
                <a:lumOff val="40000"/>
              </a:schemeClr>
            </a:solidFill>
          </c:spPr>
          <c:cat>
            <c:strRef>
              <c:f>Лист1!$A$2:$A$3</c:f>
              <c:strCache>
                <c:ptCount val="2"/>
                <c:pt idx="0">
                  <c:v>транслирование педагогического опыта</c:v>
                </c:pt>
                <c:pt idx="1">
                  <c:v>участие в конкурсах</c:v>
                </c:pt>
              </c:strCache>
            </c:strRef>
          </c:cat>
          <c:val>
            <c:numRef>
              <c:f>Лист1!$D$2:$D$3</c:f>
              <c:numCache>
                <c:formatCode>0%</c:formatCode>
                <c:ptCount val="2"/>
                <c:pt idx="0">
                  <c:v>1</c:v>
                </c:pt>
                <c:pt idx="1">
                  <c:v>1</c:v>
                </c:pt>
              </c:numCache>
            </c:numRef>
          </c:val>
        </c:ser>
        <c:shape val="cylinder"/>
        <c:axId val="104365440"/>
        <c:axId val="104395904"/>
        <c:axId val="0"/>
      </c:bar3DChart>
      <c:catAx>
        <c:axId val="104365440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04395904"/>
        <c:crosses val="autoZero"/>
        <c:auto val="1"/>
        <c:lblAlgn val="ctr"/>
        <c:lblOffset val="100"/>
      </c:catAx>
      <c:valAx>
        <c:axId val="104395904"/>
        <c:scaling>
          <c:orientation val="minMax"/>
        </c:scaling>
        <c:axPos val="l"/>
        <c:majorGridlines/>
        <c:numFmt formatCode="0%" sourceLinked="1"/>
        <c:majorTickMark val="none"/>
        <c:tickLblPos val="nextTo"/>
        <c:crossAx val="10436544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9890673359191844"/>
          <c:y val="0.67300747364206825"/>
          <c:w val="0.18489893098259108"/>
          <c:h val="0.24720516926909591"/>
        </c:manualLayout>
      </c:layout>
      <c:txPr>
        <a:bodyPr/>
        <a:lstStyle/>
        <a:p>
          <a:pPr>
            <a:defRPr sz="1200"/>
          </a:pPr>
          <a:endParaRPr lang="ru-RU"/>
        </a:p>
      </c:txPr>
    </c:legend>
    <c:plotVisOnly val="1"/>
  </c:chart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Характеристика</a:t>
            </a:r>
            <a:r>
              <a:rPr lang="ru-RU" sz="1800" baseline="0" dirty="0" smtClean="0">
                <a:latin typeface="Times New Roman" pitchFamily="18" charset="0"/>
                <a:cs typeface="Times New Roman" pitchFamily="18" charset="0"/>
              </a:rPr>
              <a:t> педагогического состава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c:rich>
      </c:tx>
      <c:layout/>
    </c:title>
    <c:view3D>
      <c:depthPercent val="100"/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высшее образование </c:v>
                </c:pt>
              </c:strCache>
            </c:strRef>
          </c:tx>
          <c:spPr>
            <a:solidFill>
              <a:srgbClr val="809EC2">
                <a:lumMod val="75000"/>
              </a:srgbClr>
            </a:solidFill>
          </c:spPr>
          <c:cat>
            <c:numRef>
              <c:f>Лист1!$A$2:$A$6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</c:numCache>
            </c:numRef>
          </c:cat>
          <c:val>
            <c:numRef>
              <c:f>Лист1!$B$2:$B$6</c:f>
              <c:numCache>
                <c:formatCode>0%</c:formatCode>
                <c:ptCount val="4"/>
                <c:pt idx="0">
                  <c:v>0.5</c:v>
                </c:pt>
                <c:pt idx="1">
                  <c:v>0.56999999999999995</c:v>
                </c:pt>
                <c:pt idx="2">
                  <c:v>0.56999999999999995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квалификационная категория</c:v>
                </c:pt>
              </c:strCache>
            </c:strRef>
          </c:tx>
          <c:spPr>
            <a:solidFill>
              <a:srgbClr val="C00000"/>
            </a:solidFill>
          </c:spPr>
          <c:cat>
            <c:numRef>
              <c:f>Лист1!$A$2:$A$6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</c:numCache>
            </c:numRef>
          </c:cat>
          <c:val>
            <c:numRef>
              <c:f>Лист1!$C$2:$C$6</c:f>
              <c:numCache>
                <c:formatCode>0%</c:formatCode>
                <c:ptCount val="4"/>
                <c:pt idx="0">
                  <c:v>1</c:v>
                </c:pt>
                <c:pt idx="1">
                  <c:v>0.86000000000000065</c:v>
                </c:pt>
                <c:pt idx="2">
                  <c:v>0.86000000000000065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курсовая подготовка</c:v>
                </c:pt>
              </c:strCache>
            </c:strRef>
          </c:tx>
          <c:cat>
            <c:numRef>
              <c:f>Лист1!$A$2:$A$6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</c:numCache>
            </c:numRef>
          </c:cat>
          <c:val>
            <c:numRef>
              <c:f>Лист1!$D$2:$D$6</c:f>
              <c:numCache>
                <c:formatCode>0%</c:formatCode>
                <c:ptCount val="4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</c:ser>
        <c:shape val="cylinder"/>
        <c:axId val="100366592"/>
        <c:axId val="100368384"/>
        <c:axId val="0"/>
      </c:bar3DChart>
      <c:catAx>
        <c:axId val="100366592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0368384"/>
        <c:crosses val="autoZero"/>
        <c:auto val="1"/>
        <c:lblAlgn val="ctr"/>
        <c:lblOffset val="100"/>
      </c:catAx>
      <c:valAx>
        <c:axId val="100368384"/>
        <c:scaling>
          <c:orientation val="minMax"/>
        </c:scaling>
        <c:axPos val="l"/>
        <c:majorGridlines/>
        <c:numFmt formatCode="0%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00366592"/>
        <c:crosses val="autoZero"/>
        <c:crossBetween val="between"/>
      </c:valAx>
      <c:spPr>
        <a:noFill/>
        <a:ln w="25399">
          <a:noFill/>
        </a:ln>
      </c:spPr>
    </c:plotArea>
    <c:legend>
      <c:legendPos val="r"/>
      <c:layout>
        <c:manualLayout>
          <c:xMode val="edge"/>
          <c:yMode val="edge"/>
          <c:x val="0.66124432696489965"/>
          <c:y val="0.60488026625538016"/>
          <c:w val="0.32413044170885785"/>
          <c:h val="0.35491279054035885"/>
        </c:manualLayout>
      </c:layout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2"/>
  <c:userShapes r:id="rId3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perspective val="30"/>
    </c:view3D>
    <c:plotArea>
      <c:layout>
        <c:manualLayout>
          <c:layoutTarget val="inner"/>
          <c:xMode val="edge"/>
          <c:yMode val="edge"/>
          <c:x val="0.15940491945882487"/>
          <c:y val="5.6401283172936724E-2"/>
          <c:w val="0.78766852186834857"/>
          <c:h val="0.69144794096952189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Региональный уровень</c:v>
                </c:pt>
              </c:strCache>
            </c:strRef>
          </c:tx>
          <c:spPr>
            <a:solidFill>
              <a:srgbClr val="C00000"/>
            </a:solidFill>
          </c:spPr>
          <c:cat>
            <c:strRef>
              <c:f>Лист1!$A$2:$A$5</c:f>
              <c:strCache>
                <c:ptCount val="3"/>
                <c:pt idx="0">
                  <c:v>2016-2017</c:v>
                </c:pt>
                <c:pt idx="1">
                  <c:v>2017-2018</c:v>
                </c:pt>
                <c:pt idx="2">
                  <c:v>2018-2019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15</c:v>
                </c:pt>
                <c:pt idx="1">
                  <c:v>4</c:v>
                </c:pt>
                <c:pt idx="2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85F-4B43-802E-E0B985D24BA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Муниципальный уровень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dLbls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Лист1!$A$2:$A$5</c:f>
              <c:strCache>
                <c:ptCount val="3"/>
                <c:pt idx="0">
                  <c:v>2016-2017</c:v>
                </c:pt>
                <c:pt idx="1">
                  <c:v>2017-2018</c:v>
                </c:pt>
                <c:pt idx="2">
                  <c:v>2018-2019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18</c:v>
                </c:pt>
                <c:pt idx="1">
                  <c:v>17</c:v>
                </c:pt>
                <c:pt idx="2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85F-4B43-802E-E0B985D24BAE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Уровень ДОУ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cat>
            <c:strRef>
              <c:f>Лист1!$A$2:$A$5</c:f>
              <c:strCache>
                <c:ptCount val="3"/>
                <c:pt idx="0">
                  <c:v>2016-2017</c:v>
                </c:pt>
                <c:pt idx="1">
                  <c:v>2017-2018</c:v>
                </c:pt>
                <c:pt idx="2">
                  <c:v>2018-2019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37</c:v>
                </c:pt>
                <c:pt idx="1">
                  <c:v>40</c:v>
                </c:pt>
                <c:pt idx="2">
                  <c:v>45</c:v>
                </c:pt>
              </c:numCache>
            </c:numRef>
          </c:val>
        </c:ser>
        <c:shape val="cylinder"/>
        <c:axId val="117533696"/>
        <c:axId val="117547776"/>
        <c:axId val="0"/>
      </c:bar3DChart>
      <c:catAx>
        <c:axId val="117533696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7547776"/>
        <c:crosses val="autoZero"/>
        <c:auto val="1"/>
        <c:lblAlgn val="ctr"/>
        <c:lblOffset val="100"/>
      </c:catAx>
      <c:valAx>
        <c:axId val="11754777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753369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3685927823219945"/>
          <c:y val="0.7141811648772588"/>
          <c:w val="0.33235958391633952"/>
          <c:h val="0.27377706172855182"/>
        </c:manualLayout>
      </c:layout>
      <c:txPr>
        <a:bodyPr/>
        <a:lstStyle/>
        <a:p>
          <a:pPr>
            <a:defRPr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D8FEC3-F6F6-4942-9E06-119700F0CEFB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31EAF39-5D67-4749-9C06-C5E7B9BA6463}">
      <dgm:prSet phldrT="[Текст]"/>
      <dgm:spPr>
        <a:solidFill>
          <a:schemeClr val="bg2">
            <a:lumMod val="60000"/>
            <a:lumOff val="40000"/>
          </a:schemeClr>
        </a:solidFill>
      </dgm:spPr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 этап  </a:t>
          </a:r>
          <a:endParaRPr lang="ru-RU" dirty="0"/>
        </a:p>
      </dgm:t>
    </dgm:pt>
    <dgm:pt modelId="{3A982404-F84F-4B09-A5B1-DFACC185E7B4}" type="parTrans" cxnId="{0A506F26-A662-4036-8EFD-63EBC730C71E}">
      <dgm:prSet/>
      <dgm:spPr/>
      <dgm:t>
        <a:bodyPr/>
        <a:lstStyle/>
        <a:p>
          <a:endParaRPr lang="ru-RU"/>
        </a:p>
      </dgm:t>
    </dgm:pt>
    <dgm:pt modelId="{0141F563-15D5-446E-AC2A-3354F2C7381C}" type="sibTrans" cxnId="{0A506F26-A662-4036-8EFD-63EBC730C71E}">
      <dgm:prSet/>
      <dgm:spPr/>
      <dgm:t>
        <a:bodyPr/>
        <a:lstStyle/>
        <a:p>
          <a:endParaRPr lang="ru-RU"/>
        </a:p>
      </dgm:t>
    </dgm:pt>
    <dgm:pt modelId="{78A3CF18-84F0-462D-BA2B-FFB10C988310}">
      <dgm:prSet phldrT="[Текст]"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сентябрь 2018 – декабрь 2018 гг. </a:t>
          </a:r>
          <a:endParaRPr lang="ru-RU" dirty="0"/>
        </a:p>
      </dgm:t>
    </dgm:pt>
    <dgm:pt modelId="{5D255844-DA96-4318-8E29-949C451D1FF7}" type="parTrans" cxnId="{1FA2AEB1-20AD-4996-BDBB-6ABA41577629}">
      <dgm:prSet/>
      <dgm:spPr/>
      <dgm:t>
        <a:bodyPr/>
        <a:lstStyle/>
        <a:p>
          <a:endParaRPr lang="ru-RU"/>
        </a:p>
      </dgm:t>
    </dgm:pt>
    <dgm:pt modelId="{870897BE-2D2D-4D71-83D7-167E961EE646}" type="sibTrans" cxnId="{1FA2AEB1-20AD-4996-BDBB-6ABA41577629}">
      <dgm:prSet/>
      <dgm:spPr/>
      <dgm:t>
        <a:bodyPr/>
        <a:lstStyle/>
        <a:p>
          <a:endParaRPr lang="ru-RU"/>
        </a:p>
      </dgm:t>
    </dgm:pt>
    <dgm:pt modelId="{EC167F15-E73F-4F60-8B0D-3A116429D77A}">
      <dgm:prSet phldrT="[Текст]"/>
      <dgm:spPr>
        <a:solidFill>
          <a:schemeClr val="bg2">
            <a:lumMod val="60000"/>
            <a:lumOff val="40000"/>
          </a:schemeClr>
        </a:solidFill>
      </dgm:spPr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II этап</a:t>
          </a:r>
          <a:endParaRPr lang="ru-RU" dirty="0"/>
        </a:p>
      </dgm:t>
    </dgm:pt>
    <dgm:pt modelId="{F3BEE7E0-DA25-4412-8E0D-5B9DD58CCF8D}" type="parTrans" cxnId="{AD92E8E5-1E0F-4DA3-8006-67B953923A6E}">
      <dgm:prSet/>
      <dgm:spPr/>
      <dgm:t>
        <a:bodyPr/>
        <a:lstStyle/>
        <a:p>
          <a:endParaRPr lang="ru-RU"/>
        </a:p>
      </dgm:t>
    </dgm:pt>
    <dgm:pt modelId="{8B81E778-D8CA-4056-AFD2-06A3424EDB18}" type="sibTrans" cxnId="{AD92E8E5-1E0F-4DA3-8006-67B953923A6E}">
      <dgm:prSet/>
      <dgm:spPr/>
      <dgm:t>
        <a:bodyPr/>
        <a:lstStyle/>
        <a:p>
          <a:endParaRPr lang="ru-RU"/>
        </a:p>
      </dgm:t>
    </dgm:pt>
    <dgm:pt modelId="{0D9C0E3C-C5B9-45F7-AF57-D944DA054501}">
      <dgm:prSet phldrT="[Текст]"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январь 2019- май 2021 гг. </a:t>
          </a:r>
          <a:endParaRPr lang="ru-RU" dirty="0"/>
        </a:p>
      </dgm:t>
    </dgm:pt>
    <dgm:pt modelId="{22471629-3A5B-4630-9A98-DADA1D1AE5FE}" type="parTrans" cxnId="{B2600591-9F8C-4973-B15B-E156E2F9CE75}">
      <dgm:prSet/>
      <dgm:spPr/>
      <dgm:t>
        <a:bodyPr/>
        <a:lstStyle/>
        <a:p>
          <a:endParaRPr lang="ru-RU"/>
        </a:p>
      </dgm:t>
    </dgm:pt>
    <dgm:pt modelId="{DA01EAB7-354A-4557-8D95-438D61DD7D50}" type="sibTrans" cxnId="{B2600591-9F8C-4973-B15B-E156E2F9CE75}">
      <dgm:prSet/>
      <dgm:spPr/>
      <dgm:t>
        <a:bodyPr/>
        <a:lstStyle/>
        <a:p>
          <a:endParaRPr lang="ru-RU"/>
        </a:p>
      </dgm:t>
    </dgm:pt>
    <dgm:pt modelId="{1E22BEFD-2F9A-4D67-9D74-686FB3687F37}">
      <dgm:prSet phldrT="[Текст]"/>
      <dgm:spPr>
        <a:solidFill>
          <a:schemeClr val="bg2">
            <a:lumMod val="60000"/>
            <a:lumOff val="40000"/>
          </a:schemeClr>
        </a:solidFill>
      </dgm:spPr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 I I этап  </a:t>
          </a:r>
          <a:endParaRPr lang="ru-RU" dirty="0"/>
        </a:p>
      </dgm:t>
    </dgm:pt>
    <dgm:pt modelId="{82AC6968-B825-4055-A0F8-E28DE17C8317}" type="parTrans" cxnId="{C124C5C2-1DBB-453C-96C8-D08CA90E9A15}">
      <dgm:prSet/>
      <dgm:spPr/>
      <dgm:t>
        <a:bodyPr/>
        <a:lstStyle/>
        <a:p>
          <a:endParaRPr lang="ru-RU"/>
        </a:p>
      </dgm:t>
    </dgm:pt>
    <dgm:pt modelId="{EFE743C7-EC12-4A1A-ABCE-D2937673034A}" type="sibTrans" cxnId="{C124C5C2-1DBB-453C-96C8-D08CA90E9A15}">
      <dgm:prSet/>
      <dgm:spPr/>
      <dgm:t>
        <a:bodyPr/>
        <a:lstStyle/>
        <a:p>
          <a:endParaRPr lang="ru-RU"/>
        </a:p>
      </dgm:t>
    </dgm:pt>
    <dgm:pt modelId="{E030967A-158B-4BDE-843D-E5A3DF8D7226}">
      <dgm:prSet phldrT="[Текст]"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сентябрь 2021- май 2022 гг.   </a:t>
          </a:r>
          <a:endParaRPr lang="ru-RU" dirty="0"/>
        </a:p>
      </dgm:t>
    </dgm:pt>
    <dgm:pt modelId="{B7A59423-4EC8-4756-8353-3132022B3907}" type="parTrans" cxnId="{782D38D7-164F-45C0-8E29-3F783CF1290D}">
      <dgm:prSet/>
      <dgm:spPr/>
      <dgm:t>
        <a:bodyPr/>
        <a:lstStyle/>
        <a:p>
          <a:endParaRPr lang="ru-RU"/>
        </a:p>
      </dgm:t>
    </dgm:pt>
    <dgm:pt modelId="{EF17F8F4-1564-4BA8-98C1-72231172EA38}" type="sibTrans" cxnId="{782D38D7-164F-45C0-8E29-3F783CF1290D}">
      <dgm:prSet/>
      <dgm:spPr/>
      <dgm:t>
        <a:bodyPr/>
        <a:lstStyle/>
        <a:p>
          <a:endParaRPr lang="ru-RU"/>
        </a:p>
      </dgm:t>
    </dgm:pt>
    <dgm:pt modelId="{5F1AA178-FEAB-47DD-A47C-928742BD1AD6}">
      <dgm:prSet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Проектировочный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0FBB9C-0523-4738-A810-D0E06B595AC1}" type="parTrans" cxnId="{60DB3D1A-8134-4FA7-855A-FAE0EF07D55E}">
      <dgm:prSet/>
      <dgm:spPr/>
      <dgm:t>
        <a:bodyPr/>
        <a:lstStyle/>
        <a:p>
          <a:endParaRPr lang="ru-RU"/>
        </a:p>
      </dgm:t>
    </dgm:pt>
    <dgm:pt modelId="{0A915327-2B9B-4D6E-984C-F710738A6614}" type="sibTrans" cxnId="{60DB3D1A-8134-4FA7-855A-FAE0EF07D55E}">
      <dgm:prSet/>
      <dgm:spPr/>
      <dgm:t>
        <a:bodyPr/>
        <a:lstStyle/>
        <a:p>
          <a:endParaRPr lang="ru-RU"/>
        </a:p>
      </dgm:t>
    </dgm:pt>
    <dgm:pt modelId="{DC3DC67E-36F0-4507-9528-564F79647143}">
      <dgm:prSet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Практический</a:t>
          </a:r>
        </a:p>
      </dgm:t>
    </dgm:pt>
    <dgm:pt modelId="{5FA1D3FC-E594-46E5-832A-E6FE12C5ECE3}" type="parTrans" cxnId="{6AFBBA3E-1359-4DFA-AF1C-A82FAAEDBB63}">
      <dgm:prSet/>
      <dgm:spPr/>
      <dgm:t>
        <a:bodyPr/>
        <a:lstStyle/>
        <a:p>
          <a:endParaRPr lang="ru-RU"/>
        </a:p>
      </dgm:t>
    </dgm:pt>
    <dgm:pt modelId="{E94CA8A5-DCB0-4A15-BEC1-F021AEEF4A77}" type="sibTrans" cxnId="{6AFBBA3E-1359-4DFA-AF1C-A82FAAEDBB63}">
      <dgm:prSet/>
      <dgm:spPr/>
      <dgm:t>
        <a:bodyPr/>
        <a:lstStyle/>
        <a:p>
          <a:endParaRPr lang="ru-RU"/>
        </a:p>
      </dgm:t>
    </dgm:pt>
    <dgm:pt modelId="{4D025CB6-4ADE-4C54-9BB3-14C54568565D}">
      <dgm:prSet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Обобщающий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4302A6A-D092-4255-B2A8-43FA9281C69A}" type="parTrans" cxnId="{E80AA14C-AF6B-4CC9-83C0-16175A595418}">
      <dgm:prSet/>
      <dgm:spPr/>
      <dgm:t>
        <a:bodyPr/>
        <a:lstStyle/>
        <a:p>
          <a:endParaRPr lang="ru-RU"/>
        </a:p>
      </dgm:t>
    </dgm:pt>
    <dgm:pt modelId="{A7F449B2-E453-4813-B213-EB3C0F63FA81}" type="sibTrans" cxnId="{E80AA14C-AF6B-4CC9-83C0-16175A595418}">
      <dgm:prSet/>
      <dgm:spPr/>
      <dgm:t>
        <a:bodyPr/>
        <a:lstStyle/>
        <a:p>
          <a:endParaRPr lang="ru-RU"/>
        </a:p>
      </dgm:t>
    </dgm:pt>
    <dgm:pt modelId="{E442C130-2E72-45C9-88BB-6ED75C7924A9}" type="pres">
      <dgm:prSet presAssocID="{BAD8FEC3-F6F6-4942-9E06-119700F0CEF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21AD346-2C13-4433-978E-7175240B7E09}" type="pres">
      <dgm:prSet presAssocID="{C31EAF39-5D67-4749-9C06-C5E7B9BA6463}" presName="composite" presStyleCnt="0"/>
      <dgm:spPr/>
    </dgm:pt>
    <dgm:pt modelId="{2B8A652F-427F-4CC1-8657-C2299DE24B69}" type="pres">
      <dgm:prSet presAssocID="{C31EAF39-5D67-4749-9C06-C5E7B9BA6463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8AC175-22E3-4AF4-8CCE-F6FA2A33BD06}" type="pres">
      <dgm:prSet presAssocID="{C31EAF39-5D67-4749-9C06-C5E7B9BA6463}" presName="descendantText" presStyleLbl="alignAcc1" presStyleIdx="0" presStyleCnt="3" custScaleX="990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965039-2FF3-40AC-9707-21CB3BED9CEE}" type="pres">
      <dgm:prSet presAssocID="{0141F563-15D5-446E-AC2A-3354F2C7381C}" presName="sp" presStyleCnt="0"/>
      <dgm:spPr/>
    </dgm:pt>
    <dgm:pt modelId="{E1504D93-BE44-4EF1-AF47-9AAB0D955B41}" type="pres">
      <dgm:prSet presAssocID="{EC167F15-E73F-4F60-8B0D-3A116429D77A}" presName="composite" presStyleCnt="0"/>
      <dgm:spPr/>
    </dgm:pt>
    <dgm:pt modelId="{1C9F9BD0-5C53-4F99-A446-9EF6A57588D1}" type="pres">
      <dgm:prSet presAssocID="{EC167F15-E73F-4F60-8B0D-3A116429D77A}" presName="parentText" presStyleLbl="alignNode1" presStyleIdx="1" presStyleCnt="3" custLinFactNeighborX="4037" custLinFactNeighborY="-70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421480-6429-4F88-8C92-A725D27D298D}" type="pres">
      <dgm:prSet presAssocID="{EC167F15-E73F-4F60-8B0D-3A116429D77A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C20200-748A-4977-8490-5B12F46573E1}" type="pres">
      <dgm:prSet presAssocID="{8B81E778-D8CA-4056-AFD2-06A3424EDB18}" presName="sp" presStyleCnt="0"/>
      <dgm:spPr/>
    </dgm:pt>
    <dgm:pt modelId="{0CB3D8A8-5586-455E-A31A-39A2A28C5A93}" type="pres">
      <dgm:prSet presAssocID="{1E22BEFD-2F9A-4D67-9D74-686FB3687F37}" presName="composite" presStyleCnt="0"/>
      <dgm:spPr/>
    </dgm:pt>
    <dgm:pt modelId="{24B764BA-815E-4144-8621-FD7DAEE0E853}" type="pres">
      <dgm:prSet presAssocID="{1E22BEFD-2F9A-4D67-9D74-686FB3687F37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906A70-0913-4131-A31B-E468C3929260}" type="pres">
      <dgm:prSet presAssocID="{1E22BEFD-2F9A-4D67-9D74-686FB3687F37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A506F26-A662-4036-8EFD-63EBC730C71E}" srcId="{BAD8FEC3-F6F6-4942-9E06-119700F0CEFB}" destId="{C31EAF39-5D67-4749-9C06-C5E7B9BA6463}" srcOrd="0" destOrd="0" parTransId="{3A982404-F84F-4B09-A5B1-DFACC185E7B4}" sibTransId="{0141F563-15D5-446E-AC2A-3354F2C7381C}"/>
    <dgm:cxn modelId="{2E874900-2BF4-4890-90C9-195915C74F6A}" type="presOf" srcId="{BAD8FEC3-F6F6-4942-9E06-119700F0CEFB}" destId="{E442C130-2E72-45C9-88BB-6ED75C7924A9}" srcOrd="0" destOrd="0" presId="urn:microsoft.com/office/officeart/2005/8/layout/chevron2"/>
    <dgm:cxn modelId="{E80AA14C-AF6B-4CC9-83C0-16175A595418}" srcId="{1E22BEFD-2F9A-4D67-9D74-686FB3687F37}" destId="{4D025CB6-4ADE-4C54-9BB3-14C54568565D}" srcOrd="1" destOrd="0" parTransId="{24302A6A-D092-4255-B2A8-43FA9281C69A}" sibTransId="{A7F449B2-E453-4813-B213-EB3C0F63FA81}"/>
    <dgm:cxn modelId="{AAE816E4-7F24-4C12-B0F2-0D1D4630E6CD}" type="presOf" srcId="{5F1AA178-FEAB-47DD-A47C-928742BD1AD6}" destId="{C58AC175-22E3-4AF4-8CCE-F6FA2A33BD06}" srcOrd="0" destOrd="1" presId="urn:microsoft.com/office/officeart/2005/8/layout/chevron2"/>
    <dgm:cxn modelId="{60DB3D1A-8134-4FA7-855A-FAE0EF07D55E}" srcId="{C31EAF39-5D67-4749-9C06-C5E7B9BA6463}" destId="{5F1AA178-FEAB-47DD-A47C-928742BD1AD6}" srcOrd="1" destOrd="0" parTransId="{8B0FBB9C-0523-4738-A810-D0E06B595AC1}" sibTransId="{0A915327-2B9B-4D6E-984C-F710738A6614}"/>
    <dgm:cxn modelId="{2A801167-E968-4AB2-A212-8B7938D3B4EA}" type="presOf" srcId="{78A3CF18-84F0-462D-BA2B-FFB10C988310}" destId="{C58AC175-22E3-4AF4-8CCE-F6FA2A33BD06}" srcOrd="0" destOrd="0" presId="urn:microsoft.com/office/officeart/2005/8/layout/chevron2"/>
    <dgm:cxn modelId="{17BBF60B-42EF-4F71-A9EF-37465DC2E129}" type="presOf" srcId="{EC167F15-E73F-4F60-8B0D-3A116429D77A}" destId="{1C9F9BD0-5C53-4F99-A446-9EF6A57588D1}" srcOrd="0" destOrd="0" presId="urn:microsoft.com/office/officeart/2005/8/layout/chevron2"/>
    <dgm:cxn modelId="{B2600591-9F8C-4973-B15B-E156E2F9CE75}" srcId="{EC167F15-E73F-4F60-8B0D-3A116429D77A}" destId="{0D9C0E3C-C5B9-45F7-AF57-D944DA054501}" srcOrd="0" destOrd="0" parTransId="{22471629-3A5B-4630-9A98-DADA1D1AE5FE}" sibTransId="{DA01EAB7-354A-4557-8D95-438D61DD7D50}"/>
    <dgm:cxn modelId="{8093E4DB-38B9-40A2-8E64-E75B7339CB51}" type="presOf" srcId="{E030967A-158B-4BDE-843D-E5A3DF8D7226}" destId="{2F906A70-0913-4131-A31B-E468C3929260}" srcOrd="0" destOrd="0" presId="urn:microsoft.com/office/officeart/2005/8/layout/chevron2"/>
    <dgm:cxn modelId="{6AFBBA3E-1359-4DFA-AF1C-A82FAAEDBB63}" srcId="{EC167F15-E73F-4F60-8B0D-3A116429D77A}" destId="{DC3DC67E-36F0-4507-9528-564F79647143}" srcOrd="1" destOrd="0" parTransId="{5FA1D3FC-E594-46E5-832A-E6FE12C5ECE3}" sibTransId="{E94CA8A5-DCB0-4A15-BEC1-F021AEEF4A77}"/>
    <dgm:cxn modelId="{782D38D7-164F-45C0-8E29-3F783CF1290D}" srcId="{1E22BEFD-2F9A-4D67-9D74-686FB3687F37}" destId="{E030967A-158B-4BDE-843D-E5A3DF8D7226}" srcOrd="0" destOrd="0" parTransId="{B7A59423-4EC8-4756-8353-3132022B3907}" sibTransId="{EF17F8F4-1564-4BA8-98C1-72231172EA38}"/>
    <dgm:cxn modelId="{03EC54B0-B864-46C0-BAAF-D78A35472090}" type="presOf" srcId="{0D9C0E3C-C5B9-45F7-AF57-D944DA054501}" destId="{56421480-6429-4F88-8C92-A725D27D298D}" srcOrd="0" destOrd="0" presId="urn:microsoft.com/office/officeart/2005/8/layout/chevron2"/>
    <dgm:cxn modelId="{BFB3AACE-CA04-4660-A450-96C308487696}" type="presOf" srcId="{DC3DC67E-36F0-4507-9528-564F79647143}" destId="{56421480-6429-4F88-8C92-A725D27D298D}" srcOrd="0" destOrd="1" presId="urn:microsoft.com/office/officeart/2005/8/layout/chevron2"/>
    <dgm:cxn modelId="{EDAEE52B-174F-4B57-A124-595959CE8C7A}" type="presOf" srcId="{C31EAF39-5D67-4749-9C06-C5E7B9BA6463}" destId="{2B8A652F-427F-4CC1-8657-C2299DE24B69}" srcOrd="0" destOrd="0" presId="urn:microsoft.com/office/officeart/2005/8/layout/chevron2"/>
    <dgm:cxn modelId="{AD92E8E5-1E0F-4DA3-8006-67B953923A6E}" srcId="{BAD8FEC3-F6F6-4942-9E06-119700F0CEFB}" destId="{EC167F15-E73F-4F60-8B0D-3A116429D77A}" srcOrd="1" destOrd="0" parTransId="{F3BEE7E0-DA25-4412-8E0D-5B9DD58CCF8D}" sibTransId="{8B81E778-D8CA-4056-AFD2-06A3424EDB18}"/>
    <dgm:cxn modelId="{896C02E0-A2BC-4C5C-9E98-1AFEBC745F11}" type="presOf" srcId="{1E22BEFD-2F9A-4D67-9D74-686FB3687F37}" destId="{24B764BA-815E-4144-8621-FD7DAEE0E853}" srcOrd="0" destOrd="0" presId="urn:microsoft.com/office/officeart/2005/8/layout/chevron2"/>
    <dgm:cxn modelId="{09CF84B0-0568-4D34-986F-B8A973954DC8}" type="presOf" srcId="{4D025CB6-4ADE-4C54-9BB3-14C54568565D}" destId="{2F906A70-0913-4131-A31B-E468C3929260}" srcOrd="0" destOrd="1" presId="urn:microsoft.com/office/officeart/2005/8/layout/chevron2"/>
    <dgm:cxn modelId="{C124C5C2-1DBB-453C-96C8-D08CA90E9A15}" srcId="{BAD8FEC3-F6F6-4942-9E06-119700F0CEFB}" destId="{1E22BEFD-2F9A-4D67-9D74-686FB3687F37}" srcOrd="2" destOrd="0" parTransId="{82AC6968-B825-4055-A0F8-E28DE17C8317}" sibTransId="{EFE743C7-EC12-4A1A-ABCE-D2937673034A}"/>
    <dgm:cxn modelId="{1FA2AEB1-20AD-4996-BDBB-6ABA41577629}" srcId="{C31EAF39-5D67-4749-9C06-C5E7B9BA6463}" destId="{78A3CF18-84F0-462D-BA2B-FFB10C988310}" srcOrd="0" destOrd="0" parTransId="{5D255844-DA96-4318-8E29-949C451D1FF7}" sibTransId="{870897BE-2D2D-4D71-83D7-167E961EE646}"/>
    <dgm:cxn modelId="{036C8A59-EF55-4C75-80FD-F25F7AAAB0B6}" type="presParOf" srcId="{E442C130-2E72-45C9-88BB-6ED75C7924A9}" destId="{921AD346-2C13-4433-978E-7175240B7E09}" srcOrd="0" destOrd="0" presId="urn:microsoft.com/office/officeart/2005/8/layout/chevron2"/>
    <dgm:cxn modelId="{313A1D84-10BA-4031-B79D-97C9B47F772C}" type="presParOf" srcId="{921AD346-2C13-4433-978E-7175240B7E09}" destId="{2B8A652F-427F-4CC1-8657-C2299DE24B69}" srcOrd="0" destOrd="0" presId="urn:microsoft.com/office/officeart/2005/8/layout/chevron2"/>
    <dgm:cxn modelId="{5005A781-BFEC-4842-B74D-99D56982385F}" type="presParOf" srcId="{921AD346-2C13-4433-978E-7175240B7E09}" destId="{C58AC175-22E3-4AF4-8CCE-F6FA2A33BD06}" srcOrd="1" destOrd="0" presId="urn:microsoft.com/office/officeart/2005/8/layout/chevron2"/>
    <dgm:cxn modelId="{EE5B8FA2-D0C0-4E17-9E2E-7E631F1190D4}" type="presParOf" srcId="{E442C130-2E72-45C9-88BB-6ED75C7924A9}" destId="{90965039-2FF3-40AC-9707-21CB3BED9CEE}" srcOrd="1" destOrd="0" presId="urn:microsoft.com/office/officeart/2005/8/layout/chevron2"/>
    <dgm:cxn modelId="{5110754C-DEB7-4C1A-9931-B924FFEBFB25}" type="presParOf" srcId="{E442C130-2E72-45C9-88BB-6ED75C7924A9}" destId="{E1504D93-BE44-4EF1-AF47-9AAB0D955B41}" srcOrd="2" destOrd="0" presId="urn:microsoft.com/office/officeart/2005/8/layout/chevron2"/>
    <dgm:cxn modelId="{69B2C8FD-571D-41BE-8076-3531707EDFEE}" type="presParOf" srcId="{E1504D93-BE44-4EF1-AF47-9AAB0D955B41}" destId="{1C9F9BD0-5C53-4F99-A446-9EF6A57588D1}" srcOrd="0" destOrd="0" presId="urn:microsoft.com/office/officeart/2005/8/layout/chevron2"/>
    <dgm:cxn modelId="{82CA7BA1-4CB6-4F9C-8DF9-00B573E7A9FC}" type="presParOf" srcId="{E1504D93-BE44-4EF1-AF47-9AAB0D955B41}" destId="{56421480-6429-4F88-8C92-A725D27D298D}" srcOrd="1" destOrd="0" presId="urn:microsoft.com/office/officeart/2005/8/layout/chevron2"/>
    <dgm:cxn modelId="{2509F535-69E9-468E-827A-1164976CAD9D}" type="presParOf" srcId="{E442C130-2E72-45C9-88BB-6ED75C7924A9}" destId="{81C20200-748A-4977-8490-5B12F46573E1}" srcOrd="3" destOrd="0" presId="urn:microsoft.com/office/officeart/2005/8/layout/chevron2"/>
    <dgm:cxn modelId="{A2C4A75D-0BF8-4BE7-9F09-8B702FA7E213}" type="presParOf" srcId="{E442C130-2E72-45C9-88BB-6ED75C7924A9}" destId="{0CB3D8A8-5586-455E-A31A-39A2A28C5A93}" srcOrd="4" destOrd="0" presId="urn:microsoft.com/office/officeart/2005/8/layout/chevron2"/>
    <dgm:cxn modelId="{625A9A12-EBA4-4BC7-B9CD-A208A367A118}" type="presParOf" srcId="{0CB3D8A8-5586-455E-A31A-39A2A28C5A93}" destId="{24B764BA-815E-4144-8621-FD7DAEE0E853}" srcOrd="0" destOrd="0" presId="urn:microsoft.com/office/officeart/2005/8/layout/chevron2"/>
    <dgm:cxn modelId="{5AEE8BC5-CEC3-4228-9EBC-DC51C8E2DB4F}" type="presParOf" srcId="{0CB3D8A8-5586-455E-A31A-39A2A28C5A93}" destId="{2F906A70-0913-4131-A31B-E468C3929260}" srcOrd="1" destOrd="0" presId="urn:microsoft.com/office/officeart/2005/8/layout/chevron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4F58960-FAE8-41FC-949F-945891BE9175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D7250B5-4876-4519-A27B-BEA91C7A1F19}">
      <dgm:prSet phldrT="[Текст]" custT="1"/>
      <dgm:spPr>
        <a:solidFill>
          <a:srgbClr val="CCECFF"/>
        </a:solidFill>
        <a:ln>
          <a:solidFill>
            <a:srgbClr val="0000FF"/>
          </a:solidFill>
        </a:ln>
      </dgm:spPr>
      <dgm:t>
        <a:bodyPr/>
        <a:lstStyle/>
        <a:p>
          <a:pPr algn="ctr"/>
          <a:r>
            <a: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rPr>
            <a:t>Творческая группа</a:t>
          </a:r>
          <a:endParaRPr lang="ru-RU" sz="2400" b="1" dirty="0">
            <a:solidFill>
              <a:srgbClr val="000099"/>
            </a:solidFill>
            <a:latin typeface="Times New Roman" pitchFamily="18" charset="0"/>
            <a:cs typeface="Times New Roman" pitchFamily="18" charset="0"/>
          </a:endParaRPr>
        </a:p>
      </dgm:t>
    </dgm:pt>
    <dgm:pt modelId="{748347CF-B94D-49E7-9E33-D6B20C96358A}" type="parTrans" cxnId="{C98D0FAC-0D8E-4308-85CF-429A771D37FF}">
      <dgm:prSet/>
      <dgm:spPr/>
      <dgm:t>
        <a:bodyPr/>
        <a:lstStyle/>
        <a:p>
          <a:endParaRPr lang="ru-RU"/>
        </a:p>
      </dgm:t>
    </dgm:pt>
    <dgm:pt modelId="{76E7D42F-9380-4250-9C1E-60C6A30FDE97}" type="sibTrans" cxnId="{C98D0FAC-0D8E-4308-85CF-429A771D37FF}">
      <dgm:prSet/>
      <dgm:spPr/>
      <dgm:t>
        <a:bodyPr/>
        <a:lstStyle/>
        <a:p>
          <a:endParaRPr lang="ru-RU"/>
        </a:p>
      </dgm:t>
    </dgm:pt>
    <dgm:pt modelId="{B057B444-CAE4-49F1-A211-EDF472F99942}">
      <dgm:prSet custT="1"/>
      <dgm:spPr>
        <a:solidFill>
          <a:srgbClr val="CCECFF"/>
        </a:solidFill>
        <a:ln>
          <a:solidFill>
            <a:srgbClr val="0000FF"/>
          </a:solidFill>
        </a:ln>
      </dgm:spPr>
      <dgm:t>
        <a:bodyPr/>
        <a:lstStyle/>
        <a:p>
          <a:r>
            <a: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Педагогический совет  </a:t>
          </a:r>
          <a:endParaRPr lang="ru-RU" sz="2400" dirty="0"/>
        </a:p>
      </dgm:t>
    </dgm:pt>
    <dgm:pt modelId="{452FB7FD-3B5B-4194-88F4-7EC706E89DFB}" type="parTrans" cxnId="{54CAB3EE-794E-45F6-8458-B9B877B832DF}">
      <dgm:prSet/>
      <dgm:spPr/>
      <dgm:t>
        <a:bodyPr/>
        <a:lstStyle/>
        <a:p>
          <a:endParaRPr lang="ru-RU"/>
        </a:p>
      </dgm:t>
    </dgm:pt>
    <dgm:pt modelId="{A09994E3-174D-4988-8D74-9C4952CEC88C}" type="sibTrans" cxnId="{54CAB3EE-794E-45F6-8458-B9B877B832DF}">
      <dgm:prSet/>
      <dgm:spPr/>
      <dgm:t>
        <a:bodyPr/>
        <a:lstStyle/>
        <a:p>
          <a:endParaRPr lang="ru-RU"/>
        </a:p>
      </dgm:t>
    </dgm:pt>
    <dgm:pt modelId="{4B0C856D-6FE7-43DC-B56D-A2158F4A9174}" type="pres">
      <dgm:prSet presAssocID="{B4F58960-FAE8-41FC-949F-945891BE917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498FFC2-7473-495D-84BF-C1347598F153}" type="pres">
      <dgm:prSet presAssocID="{B057B444-CAE4-49F1-A211-EDF472F99942}" presName="linNode" presStyleCnt="0"/>
      <dgm:spPr/>
    </dgm:pt>
    <dgm:pt modelId="{03DB69B6-07E6-4CE0-A3AC-047CC5606870}" type="pres">
      <dgm:prSet presAssocID="{B057B444-CAE4-49F1-A211-EDF472F99942}" presName="parentText" presStyleLbl="node1" presStyleIdx="0" presStyleCnt="2" custScaleX="96915" custScaleY="20587" custLinFactNeighborX="-88889" custLinFactNeighborY="72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90B5BF-A06C-45DA-AE81-4BE7EBFEDA57}" type="pres">
      <dgm:prSet presAssocID="{A09994E3-174D-4988-8D74-9C4952CEC88C}" presName="sp" presStyleCnt="0"/>
      <dgm:spPr/>
    </dgm:pt>
    <dgm:pt modelId="{87C413C8-AD40-4F57-92A0-0E8C09E20BC6}" type="pres">
      <dgm:prSet presAssocID="{ED7250B5-4876-4519-A27B-BEA91C7A1F19}" presName="linNode" presStyleCnt="0"/>
      <dgm:spPr/>
    </dgm:pt>
    <dgm:pt modelId="{5871D049-3280-4E67-A121-75AA7CD7D56D}" type="pres">
      <dgm:prSet presAssocID="{ED7250B5-4876-4519-A27B-BEA91C7A1F19}" presName="parentText" presStyleLbl="node1" presStyleIdx="1" presStyleCnt="2" custScaleX="96911" custScaleY="20228" custLinFactNeighborX="-89145" custLinFactNeighborY="-72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02F6E5A-2F9D-45A8-A678-D8087F85B258}" type="presOf" srcId="{B057B444-CAE4-49F1-A211-EDF472F99942}" destId="{03DB69B6-07E6-4CE0-A3AC-047CC5606870}" srcOrd="0" destOrd="0" presId="urn:microsoft.com/office/officeart/2005/8/layout/vList5"/>
    <dgm:cxn modelId="{6635FB8A-73B9-49CD-93C6-D1139745637E}" type="presOf" srcId="{ED7250B5-4876-4519-A27B-BEA91C7A1F19}" destId="{5871D049-3280-4E67-A121-75AA7CD7D56D}" srcOrd="0" destOrd="0" presId="urn:microsoft.com/office/officeart/2005/8/layout/vList5"/>
    <dgm:cxn modelId="{54CAB3EE-794E-45F6-8458-B9B877B832DF}" srcId="{B4F58960-FAE8-41FC-949F-945891BE9175}" destId="{B057B444-CAE4-49F1-A211-EDF472F99942}" srcOrd="0" destOrd="0" parTransId="{452FB7FD-3B5B-4194-88F4-7EC706E89DFB}" sibTransId="{A09994E3-174D-4988-8D74-9C4952CEC88C}"/>
    <dgm:cxn modelId="{2A40FE74-DEF2-4151-81F4-2A93737D3D46}" type="presOf" srcId="{B4F58960-FAE8-41FC-949F-945891BE9175}" destId="{4B0C856D-6FE7-43DC-B56D-A2158F4A9174}" srcOrd="0" destOrd="0" presId="urn:microsoft.com/office/officeart/2005/8/layout/vList5"/>
    <dgm:cxn modelId="{C98D0FAC-0D8E-4308-85CF-429A771D37FF}" srcId="{B4F58960-FAE8-41FC-949F-945891BE9175}" destId="{ED7250B5-4876-4519-A27B-BEA91C7A1F19}" srcOrd="1" destOrd="0" parTransId="{748347CF-B94D-49E7-9E33-D6B20C96358A}" sibTransId="{76E7D42F-9380-4250-9C1E-60C6A30FDE97}"/>
    <dgm:cxn modelId="{C3EF1144-5112-4F19-8B5D-8490613AD7C2}" type="presParOf" srcId="{4B0C856D-6FE7-43DC-B56D-A2158F4A9174}" destId="{E498FFC2-7473-495D-84BF-C1347598F153}" srcOrd="0" destOrd="0" presId="urn:microsoft.com/office/officeart/2005/8/layout/vList5"/>
    <dgm:cxn modelId="{87DB2834-A4D0-475F-9773-1BAF0427F9A6}" type="presParOf" srcId="{E498FFC2-7473-495D-84BF-C1347598F153}" destId="{03DB69B6-07E6-4CE0-A3AC-047CC5606870}" srcOrd="0" destOrd="0" presId="urn:microsoft.com/office/officeart/2005/8/layout/vList5"/>
    <dgm:cxn modelId="{AA800A47-1AE5-4063-883C-D18D63A8C7D1}" type="presParOf" srcId="{4B0C856D-6FE7-43DC-B56D-A2158F4A9174}" destId="{1490B5BF-A06C-45DA-AE81-4BE7EBFEDA57}" srcOrd="1" destOrd="0" presId="urn:microsoft.com/office/officeart/2005/8/layout/vList5"/>
    <dgm:cxn modelId="{409EF39D-7C05-44B4-A7A8-1D1B8406AD08}" type="presParOf" srcId="{4B0C856D-6FE7-43DC-B56D-A2158F4A9174}" destId="{87C413C8-AD40-4F57-92A0-0E8C09E20BC6}" srcOrd="2" destOrd="0" presId="urn:microsoft.com/office/officeart/2005/8/layout/vList5"/>
    <dgm:cxn modelId="{69711FF9-F9DB-4558-BE4B-0DBA64381189}" type="presParOf" srcId="{87C413C8-AD40-4F57-92A0-0E8C09E20BC6}" destId="{5871D049-3280-4E67-A121-75AA7CD7D56D}" srcOrd="0" destOrd="0" presId="urn:microsoft.com/office/officeart/2005/8/layout/vList5"/>
  </dgm:cxnLst>
  <dgm:bg>
    <a:noFill/>
  </dgm:bg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0.47412</cdr:x>
      <cdr:y>0.66667</cdr:y>
    </cdr:from>
    <cdr:to>
      <cdr:x>0.64399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552131" y="2463421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ru-RU" sz="1100"/>
        </a:p>
      </cdr:txBody>
    </cdr:sp>
  </cdr:relSizeAnchor>
  <cdr:relSizeAnchor xmlns:cdr="http://schemas.openxmlformats.org/drawingml/2006/chartDrawing">
    <cdr:from>
      <cdr:x>0.80915</cdr:x>
      <cdr:y>0.79176</cdr:y>
    </cdr:from>
    <cdr:to>
      <cdr:x>1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057650" y="429577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0.48988</cdr:x>
      <cdr:y>0.00396</cdr:y>
    </cdr:from>
    <cdr:to>
      <cdr:x>0.49981</cdr:x>
      <cdr:y>0.09109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257535" y="19049"/>
          <a:ext cx="45719" cy="4191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0.77264</cdr:x>
      <cdr:y>0.45988</cdr:y>
    </cdr:from>
    <cdr:to>
      <cdr:x>0.97106</cdr:x>
      <cdr:y>0.64775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560554" y="2238375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276478" cy="337004"/>
          </a:xfrm>
          <a:prstGeom prst="rect">
            <a:avLst/>
          </a:prstGeom>
        </p:spPr>
        <p:txBody>
          <a:bodyPr vert="horz" lIns="90745" tIns="45373" rIns="90745" bIns="45373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587533" y="0"/>
            <a:ext cx="4276478" cy="337004"/>
          </a:xfrm>
          <a:prstGeom prst="rect">
            <a:avLst/>
          </a:prstGeom>
        </p:spPr>
        <p:txBody>
          <a:bodyPr vert="horz" lIns="90745" tIns="45373" rIns="90745" bIns="45373" rtlCol="0"/>
          <a:lstStyle>
            <a:lvl1pPr algn="r">
              <a:defRPr sz="1200"/>
            </a:lvl1pPr>
          </a:lstStyle>
          <a:p>
            <a:fld id="{62A0F743-85A3-4879-8A5C-8D30010893CC}" type="datetimeFigureOut">
              <a:rPr lang="ru-RU" smtClean="0"/>
              <a:pPr/>
              <a:t>02.12.2019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686050" y="504825"/>
            <a:ext cx="4494213" cy="2527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45" tIns="45373" rIns="90745" bIns="45373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86171" y="3199919"/>
            <a:ext cx="7893973" cy="3030878"/>
          </a:xfrm>
          <a:prstGeom prst="rect">
            <a:avLst/>
          </a:prstGeom>
        </p:spPr>
        <p:txBody>
          <a:bodyPr vert="horz" lIns="90745" tIns="45373" rIns="90745" bIns="45373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6397683"/>
            <a:ext cx="4276478" cy="337004"/>
          </a:xfrm>
          <a:prstGeom prst="rect">
            <a:avLst/>
          </a:prstGeom>
        </p:spPr>
        <p:txBody>
          <a:bodyPr vert="horz" lIns="90745" tIns="45373" rIns="90745" bIns="45373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587533" y="6397683"/>
            <a:ext cx="4276478" cy="337004"/>
          </a:xfrm>
          <a:prstGeom prst="rect">
            <a:avLst/>
          </a:prstGeom>
        </p:spPr>
        <p:txBody>
          <a:bodyPr vert="horz" lIns="90745" tIns="45373" rIns="90745" bIns="45373" rtlCol="0" anchor="b"/>
          <a:lstStyle>
            <a:lvl1pPr algn="r">
              <a:defRPr sz="1200"/>
            </a:lvl1pPr>
          </a:lstStyle>
          <a:p>
            <a:fld id="{CEF0A45F-14F4-45FB-8C73-88C8503A2B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472106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686050" y="504825"/>
            <a:ext cx="4494213" cy="25273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0A45F-14F4-45FB-8C73-88C8503A2BD3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686050" y="504825"/>
            <a:ext cx="4494213" cy="25273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0A45F-14F4-45FB-8C73-88C8503A2BD3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686050" y="504825"/>
            <a:ext cx="4494213" cy="25273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0A45F-14F4-45FB-8C73-88C8503A2BD3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686050" y="504825"/>
            <a:ext cx="4494213" cy="25273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0A45F-14F4-45FB-8C73-88C8503A2BD3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686050" y="504825"/>
            <a:ext cx="4494213" cy="25273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0A45F-14F4-45FB-8C73-88C8503A2BD3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686050" y="504825"/>
            <a:ext cx="4494213" cy="25273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0A45F-14F4-45FB-8C73-88C8503A2BD3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686050" y="504825"/>
            <a:ext cx="4494213" cy="25273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0A45F-14F4-45FB-8C73-88C8503A2BD3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686050" y="504825"/>
            <a:ext cx="4494213" cy="25273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0A45F-14F4-45FB-8C73-88C8503A2BD3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686050" y="504825"/>
            <a:ext cx="4494213" cy="25273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0A45F-14F4-45FB-8C73-88C8503A2BD3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0A45F-14F4-45FB-8C73-88C8503A2BD3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0A45F-14F4-45FB-8C73-88C8503A2BD3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686050" y="504825"/>
            <a:ext cx="4494213" cy="25273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0A45F-14F4-45FB-8C73-88C8503A2BD3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686050" y="504825"/>
            <a:ext cx="4494213" cy="25273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0A45F-14F4-45FB-8C73-88C8503A2BD3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376793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687638" y="504825"/>
            <a:ext cx="4491037" cy="252571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D58F53-2CC9-4CD7-8B85-67229BAEBD39}" type="slidenum">
              <a:rPr lang="ru-RU" smtClean="0"/>
              <a:pPr/>
              <a:t>21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609600" y="3699804"/>
            <a:ext cx="110744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609600" y="1433732"/>
            <a:ext cx="110744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951501" y="3550126"/>
            <a:ext cx="39624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6278099" y="3550126"/>
            <a:ext cx="39624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6053797" y="3526302"/>
            <a:ext cx="6096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17EC1-3487-477C-B83F-E46E480726A9}" type="datetimeFigureOut">
              <a:rPr lang="ru-RU" smtClean="0"/>
              <a:pPr/>
              <a:t>02.12.2019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0DE80F-E57D-40E7-827A-5818B53CEB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609600" y="1524000"/>
            <a:ext cx="109728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E017EC1-3487-477C-B83F-E46E480726A9}" type="datetimeFigureOut">
              <a:rPr lang="ru-RU" smtClean="0"/>
              <a:pPr/>
              <a:t>02.12.2019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A40DE80F-E57D-40E7-827A-5818B53CEB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17EC1-3487-477C-B83F-E46E480726A9}" type="datetimeFigureOut">
              <a:rPr lang="ru-RU" smtClean="0"/>
              <a:pPr/>
              <a:t>02.12.2019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DE80F-E57D-40E7-827A-5818B53CEB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3505200"/>
            <a:ext cx="105664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4958864"/>
            <a:ext cx="105664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914400" y="4916993"/>
            <a:ext cx="105664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17EC1-3487-477C-B83F-E46E480726A9}" type="datetimeFigureOut">
              <a:rPr lang="ru-RU" smtClean="0"/>
              <a:pPr/>
              <a:t>02.12.2019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DE80F-E57D-40E7-827A-5818B53CEB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609600" y="1524000"/>
            <a:ext cx="5413248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6197600" y="1524000"/>
            <a:ext cx="5413248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DE80F-E57D-40E7-827A-5818B53CEB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17EC1-3487-477C-B83F-E46E480726A9}" type="datetimeFigureOut">
              <a:rPr lang="ru-RU" smtClean="0"/>
              <a:pPr/>
              <a:t>02.12.2019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399593"/>
            <a:ext cx="5386917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609600" y="2201896"/>
            <a:ext cx="53848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6199717" y="2201896"/>
            <a:ext cx="53848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55448"/>
            <a:ext cx="109728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6197600" y="1399593"/>
            <a:ext cx="5386917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750593" y="2180219"/>
            <a:ext cx="499872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6339840" y="2180219"/>
            <a:ext cx="499872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17EC1-3487-477C-B83F-E46E480726A9}" type="datetimeFigureOut">
              <a:rPr lang="ru-RU" smtClean="0"/>
              <a:pPr/>
              <a:t>02.12.2019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DE80F-E57D-40E7-827A-5818B53CEB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17EC1-3487-477C-B83F-E46E480726A9}" type="datetimeFigureOut">
              <a:rPr lang="ru-RU" smtClean="0"/>
              <a:pPr/>
              <a:t>02.12.2019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DE80F-E57D-40E7-827A-5818B53CEB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609600" y="457200"/>
            <a:ext cx="83312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042400" y="1600200"/>
            <a:ext cx="2645664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9042400" y="457200"/>
            <a:ext cx="26416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E017EC1-3487-477C-B83F-E46E480726A9}" type="datetimeFigureOut">
              <a:rPr lang="ru-RU" smtClean="0"/>
              <a:pPr/>
              <a:t>02.12.2019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40DE80F-E57D-40E7-827A-5818B53CEB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39200" y="457200"/>
            <a:ext cx="2743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09600" y="457200"/>
            <a:ext cx="80264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839200" y="1600200"/>
            <a:ext cx="27432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17EC1-3487-477C-B83F-E46E480726A9}" type="datetimeFigureOut">
              <a:rPr lang="ru-RU" smtClean="0"/>
              <a:pPr/>
              <a:t>02.12.2019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0DE80F-E57D-40E7-827A-5818B53CEB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17EC1-3487-477C-B83F-E46E480726A9}" type="datetimeFigureOut">
              <a:rPr lang="ru-RU" smtClean="0"/>
              <a:pPr/>
              <a:t>02.12.2019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DE80F-E57D-40E7-827A-5818B53CEB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17EC1-3487-477C-B83F-E46E480726A9}" type="datetimeFigureOut">
              <a:rPr lang="ru-RU" smtClean="0"/>
              <a:pPr/>
              <a:t>02.12.2019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DE80F-E57D-40E7-827A-5818B53CEB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609600" y="1447800"/>
            <a:ext cx="109728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7721600" y="6203667"/>
            <a:ext cx="34544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E017EC1-3487-477C-B83F-E46E480726A9}" type="datetimeFigureOut">
              <a:rPr lang="ru-RU" smtClean="0"/>
              <a:pPr/>
              <a:t>02.12.2019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844800" y="6203667"/>
            <a:ext cx="47752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11214100" y="6181531"/>
            <a:ext cx="8128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A40DE80F-E57D-40E7-827A-5818B53CEB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chart" Target="../charts/chart6.xml"/><Relationship Id="rId4" Type="http://schemas.openxmlformats.org/officeDocument/2006/relationships/oleObject" Target="../embeddings/oleObject1.bin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23.jpeg"/><Relationship Id="rId18" Type="http://schemas.openxmlformats.org/officeDocument/2006/relationships/image" Target="../media/image28.jpeg"/><Relationship Id="rId26" Type="http://schemas.openxmlformats.org/officeDocument/2006/relationships/image" Target="../media/image36.jpeg"/><Relationship Id="rId3" Type="http://schemas.openxmlformats.org/officeDocument/2006/relationships/image" Target="../media/image13.png"/><Relationship Id="rId21" Type="http://schemas.openxmlformats.org/officeDocument/2006/relationships/image" Target="../media/image31.jpeg"/><Relationship Id="rId7" Type="http://schemas.openxmlformats.org/officeDocument/2006/relationships/image" Target="../media/image17.jpeg"/><Relationship Id="rId12" Type="http://schemas.openxmlformats.org/officeDocument/2006/relationships/image" Target="../media/image22.jpeg"/><Relationship Id="rId17" Type="http://schemas.openxmlformats.org/officeDocument/2006/relationships/image" Target="../media/image27.jpeg"/><Relationship Id="rId25" Type="http://schemas.openxmlformats.org/officeDocument/2006/relationships/image" Target="../media/image35.jpeg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26.jpeg"/><Relationship Id="rId20" Type="http://schemas.openxmlformats.org/officeDocument/2006/relationships/image" Target="../media/image30.jpeg"/><Relationship Id="rId29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24" Type="http://schemas.openxmlformats.org/officeDocument/2006/relationships/image" Target="../media/image34.jpeg"/><Relationship Id="rId32" Type="http://schemas.openxmlformats.org/officeDocument/2006/relationships/image" Target="../media/image42.jpeg"/><Relationship Id="rId5" Type="http://schemas.openxmlformats.org/officeDocument/2006/relationships/image" Target="../media/image15.jpeg"/><Relationship Id="rId15" Type="http://schemas.openxmlformats.org/officeDocument/2006/relationships/image" Target="../media/image25.jpeg"/><Relationship Id="rId23" Type="http://schemas.openxmlformats.org/officeDocument/2006/relationships/image" Target="../media/image33.jpeg"/><Relationship Id="rId28" Type="http://schemas.openxmlformats.org/officeDocument/2006/relationships/image" Target="../media/image38.jpeg"/><Relationship Id="rId10" Type="http://schemas.openxmlformats.org/officeDocument/2006/relationships/image" Target="../media/image20.jpeg"/><Relationship Id="rId19" Type="http://schemas.openxmlformats.org/officeDocument/2006/relationships/image" Target="../media/image29.jpeg"/><Relationship Id="rId31" Type="http://schemas.openxmlformats.org/officeDocument/2006/relationships/image" Target="../media/image41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Relationship Id="rId14" Type="http://schemas.openxmlformats.org/officeDocument/2006/relationships/image" Target="../media/image24.jpeg"/><Relationship Id="rId22" Type="http://schemas.openxmlformats.org/officeDocument/2006/relationships/image" Target="../media/image32.jpeg"/><Relationship Id="rId27" Type="http://schemas.openxmlformats.org/officeDocument/2006/relationships/image" Target="../media/image37.jpeg"/><Relationship Id="rId30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Relationship Id="rId9" Type="http://schemas.openxmlformats.org/officeDocument/2006/relationships/image" Target="../media/image60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image" Target="../media/image61.jpeg"/><Relationship Id="rId7" Type="http://schemas.openxmlformats.org/officeDocument/2006/relationships/image" Target="../media/image6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image" Target="../media/image68.jpeg"/><Relationship Id="rId7" Type="http://schemas.openxmlformats.org/officeDocument/2006/relationships/image" Target="../media/image72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1.jpeg"/><Relationship Id="rId11" Type="http://schemas.openxmlformats.org/officeDocument/2006/relationships/image" Target="../media/image76.jpeg"/><Relationship Id="rId5" Type="http://schemas.openxmlformats.org/officeDocument/2006/relationships/image" Target="../media/image70.jpeg"/><Relationship Id="rId10" Type="http://schemas.openxmlformats.org/officeDocument/2006/relationships/image" Target="../media/image75.jpeg"/><Relationship Id="rId4" Type="http://schemas.openxmlformats.org/officeDocument/2006/relationships/image" Target="../media/image69.jpeg"/><Relationship Id="rId9" Type="http://schemas.openxmlformats.org/officeDocument/2006/relationships/image" Target="../media/image7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7" Type="http://schemas.openxmlformats.org/officeDocument/2006/relationships/image" Target="../media/image82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1.jpeg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7" Type="http://schemas.openxmlformats.org/officeDocument/2006/relationships/image" Target="../media/image88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7.jpeg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jpeg"/><Relationship Id="rId5" Type="http://schemas.openxmlformats.org/officeDocument/2006/relationships/image" Target="../media/image95.jpeg"/><Relationship Id="rId4" Type="http://schemas.openxmlformats.org/officeDocument/2006/relationships/image" Target="../media/image9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0.jpeg"/><Relationship Id="rId4" Type="http://schemas.openxmlformats.org/officeDocument/2006/relationships/image" Target="../media/image99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7546" y="409435"/>
            <a:ext cx="11477767" cy="58169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ru-RU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 РЕАЛИЗАЦИИ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   РАЗВИТИЯ 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«Тропинка к истокам»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БЮДЖЕТНОГО ДОШКОЛЬНОГО ОБРАЗОВАТЕЛЬНОГО УЧРЕЖДЕНИЯ 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«ВОДОВАТОВСКИЙДЕТСКИЙ САД № 10»</a:t>
            </a:r>
          </a:p>
          <a:p>
            <a:pPr algn="ctr"/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5705476" y="2606722"/>
            <a:ext cx="6222668" cy="345288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85000" lnSpcReduction="1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 и  функционирует с   1987 года.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  учреждения: 607252, Нижегородская область,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Арзамасский район, с. Водоватово,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ул. Школьная, д.15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8(83147) 54- 4-33 </a:t>
            </a:r>
            <a:r>
              <a:rPr lang="ru-RU" sz="2400" dirty="0" smtClean="0"/>
              <a:t>                                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/>
              <a:t> 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mail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petuschoc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@ yandex.ru</a:t>
            </a:r>
            <a:endParaRPr lang="en-US" sz="2400" u="sng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Режим работы: 10,5 ч.  с 7.30 до 18.00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Фактическая наполняемость- </a:t>
            </a:r>
            <a:r>
              <a:rPr lang="ru-RU" sz="2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62 воспитанника</a:t>
            </a:r>
            <a:endParaRPr lang="ru-RU" sz="26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Функционирует 3 разновозрастные группы.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Педагогический состав – 7 педагогов</a:t>
            </a:r>
            <a:r>
              <a:rPr lang="ru-RU" sz="2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403" y="2864741"/>
            <a:ext cx="4701396" cy="3306456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85750" y="257176"/>
            <a:ext cx="11725276" cy="66171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 algn="ctr"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Нормативные и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социокультурные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основания для разработки </a:t>
            </a:r>
          </a:p>
          <a:p>
            <a:pPr marL="285750" indent="-285750" algn="ctr"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Программы развития</a:t>
            </a:r>
            <a:endParaRPr lang="ru-RU" sz="2400" b="1" dirty="0" smtClea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defRPr/>
            </a:pPr>
            <a:r>
              <a:rPr 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Федеральный уровень образования</a:t>
            </a:r>
            <a:endParaRPr lang="ru-RU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lvl="0" indent="-285750" algn="just">
              <a:buFont typeface="Wingdings" pitchFamily="2" charset="2"/>
              <a:buChar char="v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Федеральный закон «Об образовании в Российской Федерации» от 29 декабря 2012 года № 273-ФЗ.</a:t>
            </a:r>
            <a:r>
              <a:rPr lang="ru-RU" dirty="0" smtClean="0"/>
              <a:t> </a:t>
            </a:r>
          </a:p>
          <a:p>
            <a:pPr marL="285750" indent="-285750" algn="just">
              <a:buFont typeface="Wingdings" pitchFamily="2" charset="2"/>
              <a:buChar char="v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Государственная программа Российской Федерации «Развитие образования» на 2013- 2020 годы, утверждена постановлением правительства РФ от 26 декабря 2017 г. № 1642Федеральный закон «Об образовании в Российской Федерации» от 29 декабря 2012 года № 273-ФЗ.</a:t>
            </a:r>
          </a:p>
          <a:p>
            <a:pPr marL="285750" indent="-285750" algn="just">
              <a:buFont typeface="Wingdings" pitchFamily="2" charset="2"/>
              <a:buChar char="v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Санитарно-эпидемиологические правила и нормативы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СанПиН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2.4.1.3049-13 «Санитарно-эпидемиологические требования к устройству, содержанию и организации режима работы дошкольных образовательных организаций».</a:t>
            </a:r>
          </a:p>
          <a:p>
            <a:pPr marL="285750" indent="-285750" algn="just">
              <a:buFont typeface="Wingdings" pitchFamily="2" charset="2"/>
              <a:buChar char="v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Приказ от 30 августа 2013 года № 1014 «Об утверждении порядка организации и осуществления образовательной деятельности по основным общеобразовательным программам – образовательным программам дошкольного образования».</a:t>
            </a:r>
          </a:p>
          <a:p>
            <a:pPr marL="285750" indent="-285750" algn="just">
              <a:buFont typeface="Wingdings" pitchFamily="2" charset="2"/>
              <a:buChar char="v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ФГОС ДО (Приказ Министерства образования и науки Российской Федерации от 17 октября 2013 года № 1155 «Об утверждении федерального государственного образовательного стандарта дошкольного образования»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Региональный  уровень образования</a:t>
            </a:r>
          </a:p>
          <a:p>
            <a:pPr lvl="0"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  Государственная программа Нижегородской области «Развитие образования в Нижегородской области на 2015-2024 годы» от 30 апреля 2014 г. № 301</a:t>
            </a:r>
          </a:p>
          <a:p>
            <a:pPr marL="285750" indent="-285750" algn="just"/>
            <a:r>
              <a:rPr 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Институциональный уровень образования (ДОУ)</a:t>
            </a:r>
            <a:endParaRPr lang="ru-RU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v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Устав МБДОУ «Водоватовский детский сад № 10»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v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Положение о рабочей группе по разработке программы развития МБДОУ и ООП</a:t>
            </a:r>
          </a:p>
          <a:p>
            <a:pPr marL="285750" indent="-285750" algn="just">
              <a:buFont typeface="Wingdings" pitchFamily="2" charset="2"/>
              <a:buChar char="v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Приказы:- «О разработке программы развития МБДОУ на 201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202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гг.»;</a:t>
            </a:r>
          </a:p>
          <a:p>
            <a:pPr marL="285750" indent="-285750" algn="just"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- «Об утверждении программы развития МБДОУ на 201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- 202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гг.»</a:t>
            </a:r>
          </a:p>
          <a:p>
            <a:endParaRPr lang="ru-RU" sz="16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74897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04800" y="314325"/>
            <a:ext cx="11677650" cy="62198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marL="285750" indent="-285750" algn="ctr"/>
            <a:endParaRPr lang="ru-RU" sz="16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285750" indent="-285750" algn="ctr"/>
            <a:endParaRPr lang="ru-RU" sz="16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285750" indent="-285750" algn="ctr"/>
            <a:endParaRPr lang="ru-RU" sz="16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285750" indent="-285750" algn="ctr"/>
            <a:endParaRPr lang="ru-RU" sz="16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285750" indent="-285750" algn="ctr"/>
            <a:endParaRPr lang="ru-RU" sz="16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285750" indent="-285750" algn="ctr"/>
            <a:endParaRPr lang="ru-RU" sz="16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285750" indent="-285750" algn="ctr"/>
            <a:endParaRPr lang="ru-RU" sz="16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285750" indent="-285750" algn="ctr"/>
            <a:endParaRPr lang="ru-RU" sz="16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285750" indent="-285750" algn="ctr"/>
            <a:endParaRPr lang="ru-RU" sz="16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285750" indent="-285750" algn="ctr"/>
            <a:endParaRPr lang="ru-RU" sz="16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285750" indent="-285750" algn="ctr"/>
            <a:endParaRPr lang="ru-RU" sz="16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285750" indent="-285750" algn="ctr"/>
            <a:endParaRPr lang="ru-RU" sz="16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285750" indent="-285750" algn="ctr"/>
            <a:endParaRPr lang="ru-RU" sz="16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285750" indent="-285750" algn="ctr"/>
            <a:endParaRPr lang="ru-RU" sz="16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285750" indent="-285750" algn="ctr"/>
            <a:endParaRPr lang="ru-RU" sz="16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285750" indent="-285750" algn="ctr"/>
            <a:endParaRPr lang="ru-RU" sz="16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285750" indent="-285750" algn="ctr"/>
            <a:endParaRPr lang="ru-RU" sz="16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285750" indent="-285750" algn="ctr"/>
            <a:endParaRPr lang="ru-RU" sz="16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285750" indent="-285750" algn="ctr"/>
            <a:endParaRPr lang="ru-RU" sz="16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285750" indent="-285750" algn="ctr"/>
            <a:endParaRPr lang="ru-RU" sz="16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285750" indent="-285750" algn="ctr"/>
            <a:endParaRPr lang="ru-RU" sz="16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285750" indent="-285750" algn="ctr"/>
            <a:endParaRPr lang="ru-RU" sz="16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285750" indent="-285750" algn="ctr"/>
            <a:endParaRPr lang="ru-RU" sz="16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285750" indent="-285750" algn="ctr"/>
            <a:endParaRPr lang="ru-RU" sz="16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с двумя скругленными противолежащими углами 2"/>
          <p:cNvSpPr/>
          <p:nvPr/>
        </p:nvSpPr>
        <p:spPr>
          <a:xfrm>
            <a:off x="542926" y="931653"/>
            <a:ext cx="2781300" cy="5080958"/>
          </a:xfrm>
          <a:prstGeom prst="round2DiagRect">
            <a:avLst/>
          </a:prstGeom>
          <a:solidFill>
            <a:srgbClr val="CCECFF"/>
          </a:solidFill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Подходы</a:t>
            </a:r>
          </a:p>
          <a:p>
            <a:pPr algn="ctr"/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Системно - деятельностный подход</a:t>
            </a:r>
          </a:p>
          <a:p>
            <a:pPr algn="just">
              <a:buFont typeface="Arial" pitchFamily="34" charset="0"/>
              <a:buChar char="•"/>
            </a:pPr>
            <a:endParaRPr lang="ru-RU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Компетентностный  подход </a:t>
            </a:r>
          </a:p>
          <a:p>
            <a:pPr algn="just">
              <a:buFont typeface="Arial" pitchFamily="34" charset="0"/>
              <a:buChar char="•"/>
            </a:pPr>
            <a:endParaRPr lang="ru-RU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Личностный подход </a:t>
            </a:r>
          </a:p>
          <a:p>
            <a:pPr algn="just"/>
            <a:endParaRPr lang="ru-RU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Оптимизационный  подход</a:t>
            </a: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962775" y="342900"/>
            <a:ext cx="5000625" cy="6124575"/>
          </a:xfrm>
          <a:prstGeom prst="round2DiagRect">
            <a:avLst/>
          </a:prstGeom>
          <a:solidFill>
            <a:srgbClr val="CCECFF"/>
          </a:solidFill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</a:t>
            </a:r>
            <a:endParaRPr lang="ru-RU" sz="1600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dirty="0" smtClean="0"/>
              <a:t>Полноценное проживание ребенком всех этапов детства</a:t>
            </a: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/>
              <a:t>Индивидуализация дошкольного образования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 smtClean="0"/>
              <a:t>Содействие и сотрудничество детей и взрослых, признание ребенка полноценным участником (субъектом) образовательных отношений</a:t>
            </a: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dirty="0" smtClean="0"/>
              <a:t>Поддержка инициативы детей в различных видах деятельности</a:t>
            </a: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dirty="0" smtClean="0"/>
              <a:t>Сотрудничество ДОУ с семьей</a:t>
            </a: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/>
              <a:t>Приобщение детей к социокультурным нормам, традициям семьи, общества и государства</a:t>
            </a: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dirty="0" smtClean="0"/>
              <a:t>Формирование познавательных интересов и познавательных действий ребенка в различных видах деятельности;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 smtClean="0"/>
              <a:t>Возрастная адекватность дошкольного образования учет этнокультурной ситуации развития детей</a:t>
            </a:r>
          </a:p>
          <a:p>
            <a:pPr algn="just">
              <a:buFont typeface="Arial" pitchFamily="34" charset="0"/>
              <a:buChar char="•"/>
            </a:pPr>
            <a:endParaRPr lang="ru-RU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</a:t>
            </a:r>
          </a:p>
          <a:p>
            <a:pPr algn="ctr"/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 вправо 6"/>
          <p:cNvSpPr/>
          <p:nvPr/>
        </p:nvSpPr>
        <p:spPr>
          <a:xfrm>
            <a:off x="3306792" y="1948133"/>
            <a:ext cx="284134" cy="25016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CCECFF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Стрелка вправо 7"/>
          <p:cNvSpPr/>
          <p:nvPr/>
        </p:nvSpPr>
        <p:spPr>
          <a:xfrm rot="10800000">
            <a:off x="6673608" y="1977965"/>
            <a:ext cx="222492" cy="25016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CCECFF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3571875" y="455762"/>
            <a:ext cx="3086459" cy="3209026"/>
          </a:xfrm>
          <a:prstGeom prst="ellipse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 smtClean="0"/>
          </a:p>
          <a:p>
            <a:pPr algn="ctr"/>
            <a:endParaRPr lang="ru-RU" sz="2800" dirty="0" smtClean="0"/>
          </a:p>
          <a:p>
            <a:pPr algn="ctr"/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Программа развития</a:t>
            </a:r>
          </a:p>
          <a:p>
            <a:pPr algn="ctr"/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ДОУ</a:t>
            </a:r>
          </a:p>
          <a:p>
            <a:pPr algn="ctr"/>
            <a:endParaRPr lang="ru-RU" sz="2800" dirty="0" smtClean="0"/>
          </a:p>
          <a:p>
            <a:pPr algn="ctr"/>
            <a:endParaRPr lang="ru-RU" sz="2800" dirty="0"/>
          </a:p>
        </p:txBody>
      </p:sp>
      <p:pic>
        <p:nvPicPr>
          <p:cNvPr id="11" name="Рисунок 10" descr="F:\Саксина Л.В. фото\IMG_2600.JPG"/>
          <p:cNvPicPr/>
          <p:nvPr/>
        </p:nvPicPr>
        <p:blipFill>
          <a:blip r:embed="rId3" cstate="print"/>
          <a:srcRect l="25592" t="27879" r="17806" b="4444"/>
          <a:stretch>
            <a:fillRect/>
          </a:stretch>
        </p:blipFill>
        <p:spPr bwMode="auto">
          <a:xfrm>
            <a:off x="3810000" y="3819525"/>
            <a:ext cx="2676525" cy="237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  <p:extLst>
      <p:ext uri="{BB962C8B-B14F-4D97-AF65-F5344CB8AC3E}">
        <p14:creationId xmlns:p14="http://schemas.microsoft.com/office/powerpoint/2010/main" xmlns="" val="2274897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7650" y="152400"/>
            <a:ext cx="11658600" cy="65531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Цель и задачи Программы развития</a:t>
            </a:r>
          </a:p>
          <a:p>
            <a:pPr algn="ctr"/>
            <a:endParaRPr lang="ru-RU" b="1" u="sng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одернизация комплекса организационно-управленческих и психолого-педагогических условий достижения качественно нового уровня состояния ДОУ, обеспечивающего формирование общей культуры личности воспитанников, поддержку их позитивной социализации в процессе нравственно- патриотического воспитания, освоение  воспитанниками нравственных ценностей, основных элементов культуры, норм поведения.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b="1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b="1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Модернизировать систему управления в соответствии с действующей законодательной базой в условиях деятельности ДОУ в режиме развития.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lvl="0" indent="-285750" algn="just">
              <a:buFont typeface="Wingdings" panose="05000000000000000000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Обеспечить открытость развивающего пространства ДОУ за счет  совершенствования сферы социального партнерства, позволяющего объединить обучение и воспитание в целостный образовательный процесс на основе нравственно- патриотических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социокультурных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ценностей, принятых в обществе правил и норм поведения в интересах человека, семьи, общества.</a:t>
            </a:r>
          </a:p>
          <a:p>
            <a:pPr marL="285750" lvl="0" indent="-285750" algn="just">
              <a:buFont typeface="Wingdings" panose="05000000000000000000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Обновить содержание образовательной деятельности ДОУ программно-методическими материалами нравственно- патриотического содержания эколого-краеведческой направленности, позволяющими обеспечить приобщение детей к социокультурным нормам, традициям семьи, жителей с. Водоватова и государства, в соответствии с их индивидуальными потребностями, образовательными и культурными запросами родителей.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Способствовать развитию кадрового потенциала ДОУ, формированию профессиональных компетенций педагогических работников в вопросах обеспечения позитивной социализации и нравственно- патриотического воспитания дошкольников. </a:t>
            </a:r>
            <a:endParaRPr lang="ru-RU" altLang="ru-RU" kern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lvl="0" indent="-285750" algn="just">
              <a:buFont typeface="Wingdings" panose="05000000000000000000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Обеспечить сотрудничество ДОУ с семьей, взаимодействие с               родителями (законными представителями) по вопросам нравственно- патриотического воспитания ребенка на основе выявления образовательных и культурных потребностей и поддержки образовательных инициатив семьи с учетом русских народных традиций.</a:t>
            </a:r>
          </a:p>
          <a:p>
            <a:pPr algn="ctr"/>
            <a:endParaRPr lang="ru-RU" dirty="0" smtClean="0">
              <a:solidFill>
                <a:srgbClr val="FF0000"/>
              </a:solidFill>
            </a:endParaRPr>
          </a:p>
          <a:p>
            <a:pPr algn="ctr"/>
            <a:endParaRPr lang="ru-RU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898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238125" y="397191"/>
            <a:ext cx="11772900" cy="6203633"/>
          </a:xfrm>
          <a:solidFill>
            <a:schemeClr val="accent1">
              <a:lumMod val="20000"/>
              <a:lumOff val="8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Этапы реализации программы  2018-2022 г.г.</a:t>
            </a:r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/>
              <a:t/>
            </a:r>
            <a:br>
              <a:rPr lang="ru-RU" sz="2800" dirty="0"/>
            </a:br>
            <a:endParaRPr lang="ru-RU" sz="2800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15025" y="1066800"/>
            <a:ext cx="6124575" cy="535305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2857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relaxedInset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3" name="Схема 12"/>
          <p:cNvGraphicFramePr/>
          <p:nvPr/>
        </p:nvGraphicFramePr>
        <p:xfrm>
          <a:off x="161926" y="1133475"/>
          <a:ext cx="565785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Овал 4"/>
          <p:cNvSpPr/>
          <p:nvPr/>
        </p:nvSpPr>
        <p:spPr>
          <a:xfrm>
            <a:off x="7820026" y="3648075"/>
            <a:ext cx="2266950" cy="13716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Направления 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95300" y="285750"/>
            <a:ext cx="11210925" cy="6248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Система управления реализацией программы развития</a:t>
            </a: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endParaRPr lang="ru-RU" sz="1600" b="1" u="sng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647700" y="1028700"/>
          <a:ext cx="10829745" cy="5372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5019674" y="3724274"/>
            <a:ext cx="6372226" cy="1190625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разрабатывает и реализует модель организации нравственно- патриотического воспитания  дошкольников эколого-краеведческой направленности с учетом народных традиций жителей с. Водоватова, семьи и государства.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5057775" y="5019675"/>
            <a:ext cx="6343650" cy="1257300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координирует разработку нормативно-правовой базы развития ДОУ, планирует и контролирует исполнение основных мероприятий Программы, подготавливает предложения по реализации Программы до 2022 года. 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5010151" y="2514600"/>
            <a:ext cx="6362700" cy="1085850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zh-CN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обеспечение координации педагогической деятельности всех педагогов, непосредственно работающих с детьми, осуществляет мониторинг деятельности  ДОУ.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с двумя скругленными противолежащими углами 9"/>
          <p:cNvSpPr/>
          <p:nvPr/>
        </p:nvSpPr>
        <p:spPr>
          <a:xfrm>
            <a:off x="4991100" y="1119117"/>
            <a:ext cx="6315075" cy="1233558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решение вопросов, вязанных с реализацией Программы: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принимает  локальные акты, заслушивает   отчеты по  реализации Программы  и  мониторингу деятельности  ДОУ.</a:t>
            </a:r>
          </a:p>
          <a:p>
            <a:pPr algn="ctr"/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42950" y="1247776"/>
            <a:ext cx="3638550" cy="1085850"/>
          </a:xfrm>
          <a:prstGeom prst="roundRect">
            <a:avLst/>
          </a:prstGeom>
          <a:solidFill>
            <a:srgbClr val="CCEC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Общее собрание работников ДОУ </a:t>
            </a:r>
            <a:endParaRPr lang="ru-RU" sz="2400" b="1" dirty="0">
              <a:solidFill>
                <a:srgbClr val="000099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752475" y="5105401"/>
            <a:ext cx="3771900" cy="1162050"/>
          </a:xfrm>
          <a:prstGeom prst="roundRect">
            <a:avLst/>
          </a:prstGeom>
          <a:solidFill>
            <a:srgbClr val="CCEC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Административный совет</a:t>
            </a:r>
            <a:endParaRPr lang="ru-RU" sz="24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4362450" y="1514475"/>
            <a:ext cx="619126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4514850" y="2867025"/>
            <a:ext cx="542925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>
            <a:off x="4495800" y="4105275"/>
            <a:ext cx="561975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4505325" y="5438775"/>
            <a:ext cx="581025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0898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14326" y="295275"/>
            <a:ext cx="11559226" cy="6172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Параметры оценки результативности 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 Программы развития</a:t>
            </a: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Совершенствование системы управления и локальной документации.</a:t>
            </a:r>
          </a:p>
          <a:p>
            <a:pPr lvl="0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Оптимальный уровень профессиональных компетенций педагогов ДОУ.</a:t>
            </a:r>
          </a:p>
          <a:p>
            <a:pPr lvl="0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Развивающее образовательное пространство ДОУ на основе нравственно- патриотического воспитания дошкольников  в процессе приобщения  их к истокам русских народных традиций, традициям жителей с. Водоватова,  семьи и государства.</a:t>
            </a:r>
          </a:p>
          <a:p>
            <a:pPr lvl="0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Развивающая предметно-пространственная среда (наличие центров краеведения,  пакет методических и дидактических материалов, электронные образовательные ресурсы для реализации задач нравственно- патриотического воспитания детей).</a:t>
            </a:r>
          </a:p>
          <a:p>
            <a:pPr lvl="0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Программно-методический комплекс нравственно- патриотического содержания  эколого-краеведческой направленности, позволяющий обеспечить приобщение детей к социокультурным нормам,  к истокам русских народных традиций.</a:t>
            </a:r>
          </a:p>
          <a:p>
            <a:pPr lvl="0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Активное сотрудничество ДОУ с родителями (законными представителями) по вопросам нравственно- патриотического воспитания ребенка на основе выявления образовательных и культурных потребностей и поддержки образовательных инициатив семьи, с учетом ситуации развития детей и народных традиций жителей с. Водоватова.</a:t>
            </a:r>
          </a:p>
          <a:p>
            <a:pPr lvl="0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Взаимодействие с социальными партнерами по вопросам нравственно- патриотического воспитания детей эколого-краеведческой направленности.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l="31026" t="6598" r="1584" b="14809"/>
          <a:stretch>
            <a:fillRect/>
          </a:stretch>
        </p:blipFill>
        <p:spPr bwMode="auto">
          <a:xfrm>
            <a:off x="9715500" y="419100"/>
            <a:ext cx="2130246" cy="1863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  <p:extLst>
      <p:ext uri="{BB962C8B-B14F-4D97-AF65-F5344CB8AC3E}">
        <p14:creationId xmlns:p14="http://schemas.microsoft.com/office/powerpoint/2010/main" xmlns="" val="2305369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50" y="276225"/>
            <a:ext cx="11630025" cy="62103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Дорожная карта программы развития МБДОУ «Водоватовский детский сад № 10»  </a:t>
            </a:r>
            <a:b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2018----------2019----------2020-----------2021----------2022</a:t>
            </a: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dirty="0">
              <a:solidFill>
                <a:srgbClr val="000099"/>
              </a:solidFill>
            </a:endParaRPr>
          </a:p>
        </p:txBody>
      </p:sp>
      <p:sp>
        <p:nvSpPr>
          <p:cNvPr id="3" name="Прямоугольник: скругленные углы 8">
            <a:extLst>
              <a:ext uri="{FF2B5EF4-FFF2-40B4-BE49-F238E27FC236}">
                <a16:creationId xmlns="" xmlns:a16="http://schemas.microsoft.com/office/drawing/2014/main" id="{63882DE3-F4D8-4EE1-AAAC-30CD073AFD51}"/>
              </a:ext>
            </a:extLst>
          </p:cNvPr>
          <p:cNvSpPr/>
          <p:nvPr/>
        </p:nvSpPr>
        <p:spPr>
          <a:xfrm>
            <a:off x="740803" y="2209800"/>
            <a:ext cx="384043" cy="3267075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</a:t>
            </a:r>
          </a:p>
        </p:txBody>
      </p:sp>
      <p:sp>
        <p:nvSpPr>
          <p:cNvPr id="4" name="Прямоугольник: скругленные углы 8">
            <a:extLst>
              <a:ext uri="{FF2B5EF4-FFF2-40B4-BE49-F238E27FC236}">
                <a16:creationId xmlns="" xmlns:a16="http://schemas.microsoft.com/office/drawing/2014/main" id="{63882DE3-F4D8-4EE1-AAAC-30CD073AFD51}"/>
              </a:ext>
            </a:extLst>
          </p:cNvPr>
          <p:cNvSpPr/>
          <p:nvPr/>
        </p:nvSpPr>
        <p:spPr>
          <a:xfrm rot="5400000">
            <a:off x="5493254" y="-825026"/>
            <a:ext cx="428625" cy="4345628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Мониторинг реализации мероприятий</a:t>
            </a:r>
            <a:endParaRPr lang="ru-RU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: скругленные углы 9">
            <a:extLst>
              <a:ext uri="{FF2B5EF4-FFF2-40B4-BE49-F238E27FC236}">
                <a16:creationId xmlns="" xmlns:a16="http://schemas.microsoft.com/office/drawing/2014/main" id="{917F6D6A-C8FF-4C3B-A3FB-E2750D8FBF66}"/>
              </a:ext>
            </a:extLst>
          </p:cNvPr>
          <p:cNvSpPr/>
          <p:nvPr/>
        </p:nvSpPr>
        <p:spPr>
          <a:xfrm>
            <a:off x="1666875" y="1676401"/>
            <a:ext cx="7867650" cy="600075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</a:t>
            </a:r>
          </a:p>
          <a:p>
            <a:pPr algn="ctr"/>
            <a: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«Управление качеством дошкольного образования»</a:t>
            </a:r>
          </a:p>
          <a:p>
            <a:endParaRPr lang="ru-RU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/>
          </a:p>
        </p:txBody>
      </p:sp>
      <p:sp>
        <p:nvSpPr>
          <p:cNvPr id="6" name="Стрелка: вправо 11">
            <a:extLst>
              <a:ext uri="{FF2B5EF4-FFF2-40B4-BE49-F238E27FC236}">
                <a16:creationId xmlns="" xmlns:a16="http://schemas.microsoft.com/office/drawing/2014/main" id="{798BB960-083E-4229-BB0B-07E96A1D1FCA}"/>
              </a:ext>
            </a:extLst>
          </p:cNvPr>
          <p:cNvSpPr/>
          <p:nvPr/>
        </p:nvSpPr>
        <p:spPr>
          <a:xfrm>
            <a:off x="1514475" y="2505074"/>
            <a:ext cx="8401051" cy="561975"/>
          </a:xfrm>
          <a:prstGeom prst="chevron">
            <a:avLst/>
          </a:prstGeom>
          <a:solidFill>
            <a:srgbClr val="00B0F0">
              <a:alpha val="50000"/>
            </a:srgb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Создание системы интегративного образования, реализующего право каждого ребенка на качественное и доступное образование </a:t>
            </a:r>
          </a:p>
        </p:txBody>
      </p:sp>
      <p:sp>
        <p:nvSpPr>
          <p:cNvPr id="7" name="Стрелка: вправо 11">
            <a:extLst>
              <a:ext uri="{FF2B5EF4-FFF2-40B4-BE49-F238E27FC236}">
                <a16:creationId xmlns="" xmlns:a16="http://schemas.microsoft.com/office/drawing/2014/main" id="{798BB960-083E-4229-BB0B-07E96A1D1FCA}"/>
              </a:ext>
            </a:extLst>
          </p:cNvPr>
          <p:cNvSpPr/>
          <p:nvPr/>
        </p:nvSpPr>
        <p:spPr>
          <a:xfrm>
            <a:off x="1666875" y="3257550"/>
            <a:ext cx="8753476" cy="552450"/>
          </a:xfrm>
          <a:prstGeom prst="chevron">
            <a:avLst/>
          </a:prstGeom>
          <a:solidFill>
            <a:srgbClr val="00B0F0">
              <a:alpha val="50000"/>
            </a:srgb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Дальнейшее развитие  структуры управления  ДОУ</a:t>
            </a:r>
          </a:p>
        </p:txBody>
      </p:sp>
      <p:sp>
        <p:nvSpPr>
          <p:cNvPr id="8" name="Стрелка: вправо 11">
            <a:extLst>
              <a:ext uri="{FF2B5EF4-FFF2-40B4-BE49-F238E27FC236}">
                <a16:creationId xmlns="" xmlns:a16="http://schemas.microsoft.com/office/drawing/2014/main" id="{798BB960-083E-4229-BB0B-07E96A1D1FCA}"/>
              </a:ext>
            </a:extLst>
          </p:cNvPr>
          <p:cNvSpPr/>
          <p:nvPr/>
        </p:nvSpPr>
        <p:spPr>
          <a:xfrm>
            <a:off x="2028825" y="4029076"/>
            <a:ext cx="9334500" cy="762000"/>
          </a:xfrm>
          <a:prstGeom prst="chevron">
            <a:avLst/>
          </a:prstGeom>
          <a:solidFill>
            <a:srgbClr val="00B0F0">
              <a:alpha val="50000"/>
            </a:srgb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Обновление ООП и планов, внедрение программ дополнительного образования,  реализация инновационных технологий, поддержка способных детей</a:t>
            </a:r>
          </a:p>
        </p:txBody>
      </p:sp>
      <p:sp>
        <p:nvSpPr>
          <p:cNvPr id="9" name="Прямоугольник: скругленные углы 16">
            <a:extLst>
              <a:ext uri="{FF2B5EF4-FFF2-40B4-BE49-F238E27FC236}">
                <a16:creationId xmlns="" xmlns:a16="http://schemas.microsoft.com/office/drawing/2014/main" id="{A9FC04D3-A0B5-41C0-A456-4256F1AAC11E}"/>
              </a:ext>
            </a:extLst>
          </p:cNvPr>
          <p:cNvSpPr/>
          <p:nvPr/>
        </p:nvSpPr>
        <p:spPr>
          <a:xfrm>
            <a:off x="1266826" y="5151925"/>
            <a:ext cx="2609850" cy="1173935"/>
          </a:xfrm>
          <a:prstGeom prst="round2DiagRect">
            <a:avLst/>
          </a:prstGeom>
          <a:solidFill>
            <a:srgbClr val="CCECFF"/>
          </a:solidFill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</a:rPr>
              <a:t>оптимальность организационной структуры управления</a:t>
            </a:r>
            <a:endParaRPr lang="ru-RU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: скругленные углы 16">
            <a:extLst>
              <a:ext uri="{FF2B5EF4-FFF2-40B4-BE49-F238E27FC236}">
                <a16:creationId xmlns="" xmlns:a16="http://schemas.microsoft.com/office/drawing/2014/main" id="{A9FC04D3-A0B5-41C0-A456-4256F1AAC11E}"/>
              </a:ext>
            </a:extLst>
          </p:cNvPr>
          <p:cNvSpPr/>
          <p:nvPr/>
        </p:nvSpPr>
        <p:spPr>
          <a:xfrm>
            <a:off x="4048126" y="5134851"/>
            <a:ext cx="2590800" cy="1173935"/>
          </a:xfrm>
          <a:prstGeom prst="round2DiagRect">
            <a:avLst/>
          </a:prstGeom>
          <a:solidFill>
            <a:srgbClr val="CCECFF"/>
          </a:solidFill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</a:rPr>
              <a:t>освоение воспитанниками ООП</a:t>
            </a:r>
            <a:endParaRPr lang="ru-RU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: скругленные углы 16">
            <a:extLst>
              <a:ext uri="{FF2B5EF4-FFF2-40B4-BE49-F238E27FC236}">
                <a16:creationId xmlns="" xmlns:a16="http://schemas.microsoft.com/office/drawing/2014/main" id="{A9FC04D3-A0B5-41C0-A456-4256F1AAC11E}"/>
              </a:ext>
            </a:extLst>
          </p:cNvPr>
          <p:cNvSpPr/>
          <p:nvPr/>
        </p:nvSpPr>
        <p:spPr>
          <a:xfrm>
            <a:off x="6772275" y="5131976"/>
            <a:ext cx="2486025" cy="1173935"/>
          </a:xfrm>
          <a:prstGeom prst="round2DiagRect">
            <a:avLst/>
          </a:prstGeom>
          <a:solidFill>
            <a:srgbClr val="CCECFF"/>
          </a:solidFill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</a:rPr>
              <a:t>удовлетворенность родителей  качеством  деятельности ДОУ</a:t>
            </a:r>
            <a:endParaRPr lang="ru-RU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Стрелка вправо 13"/>
          <p:cNvSpPr/>
          <p:nvPr/>
        </p:nvSpPr>
        <p:spPr>
          <a:xfrm rot="5400000">
            <a:off x="2456012" y="4677139"/>
            <a:ext cx="345057" cy="599534"/>
          </a:xfrm>
          <a:prstGeom prst="rightArrow">
            <a:avLst/>
          </a:prstGeom>
          <a:solidFill>
            <a:srgbClr val="CCECFF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5400000">
            <a:off x="5134875" y="4666541"/>
            <a:ext cx="345057" cy="599534"/>
          </a:xfrm>
          <a:prstGeom prst="rightArrow">
            <a:avLst/>
          </a:prstGeom>
          <a:solidFill>
            <a:srgbClr val="CCECFF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5400000">
            <a:off x="7952384" y="4658001"/>
            <a:ext cx="352427" cy="599534"/>
          </a:xfrm>
          <a:prstGeom prst="rightArrow">
            <a:avLst/>
          </a:prstGeom>
          <a:solidFill>
            <a:srgbClr val="CCECFF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0" y="1"/>
            <a:ext cx="22794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rgbClr val="00000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Прямоугольник: скругленные углы 16">
            <a:extLst>
              <a:ext uri="{FF2B5EF4-FFF2-40B4-BE49-F238E27FC236}">
                <a16:creationId xmlns="" xmlns:a16="http://schemas.microsoft.com/office/drawing/2014/main" id="{A9FC04D3-A0B5-41C0-A456-4256F1AAC11E}"/>
              </a:ext>
            </a:extLst>
          </p:cNvPr>
          <p:cNvSpPr/>
          <p:nvPr/>
        </p:nvSpPr>
        <p:spPr>
          <a:xfrm>
            <a:off x="9334500" y="5162551"/>
            <a:ext cx="2495551" cy="1162050"/>
          </a:xfrm>
          <a:prstGeom prst="round2DiagRect">
            <a:avLst/>
          </a:prstGeom>
          <a:solidFill>
            <a:srgbClr val="CCECFF"/>
          </a:solidFill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целесообразные формы сотрудничества с семьей</a:t>
            </a:r>
            <a:endParaRPr lang="ru-RU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Стрелка вправо 21"/>
          <p:cNvSpPr/>
          <p:nvPr/>
        </p:nvSpPr>
        <p:spPr>
          <a:xfrm rot="5400000">
            <a:off x="10362209" y="4696101"/>
            <a:ext cx="352427" cy="599534"/>
          </a:xfrm>
          <a:prstGeom prst="rightArrow">
            <a:avLst/>
          </a:prstGeom>
          <a:solidFill>
            <a:srgbClr val="CCECFF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3"/>
          <a:srcRect l="27642" t="19940" r="9859" b="19048"/>
          <a:stretch>
            <a:fillRect/>
          </a:stretch>
        </p:blipFill>
        <p:spPr bwMode="auto">
          <a:xfrm>
            <a:off x="9791700" y="1047751"/>
            <a:ext cx="1977481" cy="1447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3375" y="276225"/>
            <a:ext cx="11630025" cy="62103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Дорожная карта программы развития МБДОУ «Водоватовский детский сад № 10»  </a:t>
            </a:r>
            <a:b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2018----------2019----------2020-----------2021----------2022</a:t>
            </a: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dirty="0">
              <a:solidFill>
                <a:srgbClr val="000099"/>
              </a:solidFill>
            </a:endParaRPr>
          </a:p>
        </p:txBody>
      </p:sp>
      <p:sp>
        <p:nvSpPr>
          <p:cNvPr id="3" name="Прямоугольник: скругленные углы 8">
            <a:extLst>
              <a:ext uri="{FF2B5EF4-FFF2-40B4-BE49-F238E27FC236}">
                <a16:creationId xmlns="" xmlns:a16="http://schemas.microsoft.com/office/drawing/2014/main" id="{63882DE3-F4D8-4EE1-AAAC-30CD073AFD51}"/>
              </a:ext>
            </a:extLst>
          </p:cNvPr>
          <p:cNvSpPr/>
          <p:nvPr/>
        </p:nvSpPr>
        <p:spPr>
          <a:xfrm>
            <a:off x="740803" y="2209800"/>
            <a:ext cx="384043" cy="3267075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</a:t>
            </a:r>
          </a:p>
        </p:txBody>
      </p:sp>
      <p:sp>
        <p:nvSpPr>
          <p:cNvPr id="4" name="Прямоугольник: скругленные углы 8">
            <a:extLst>
              <a:ext uri="{FF2B5EF4-FFF2-40B4-BE49-F238E27FC236}">
                <a16:creationId xmlns="" xmlns:a16="http://schemas.microsoft.com/office/drawing/2014/main" id="{63882DE3-F4D8-4EE1-AAAC-30CD073AFD51}"/>
              </a:ext>
            </a:extLst>
          </p:cNvPr>
          <p:cNvSpPr/>
          <p:nvPr/>
        </p:nvSpPr>
        <p:spPr>
          <a:xfrm rot="5400000">
            <a:off x="5481026" y="-812798"/>
            <a:ext cx="453082" cy="4345628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Мониторинг реализации мероприятий</a:t>
            </a:r>
            <a:endParaRPr lang="ru-RU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: скругленные углы 9">
            <a:extLst>
              <a:ext uri="{FF2B5EF4-FFF2-40B4-BE49-F238E27FC236}">
                <a16:creationId xmlns="" xmlns:a16="http://schemas.microsoft.com/office/drawing/2014/main" id="{917F6D6A-C8FF-4C3B-A3FB-E2750D8FBF66}"/>
              </a:ext>
            </a:extLst>
          </p:cNvPr>
          <p:cNvSpPr/>
          <p:nvPr/>
        </p:nvSpPr>
        <p:spPr>
          <a:xfrm>
            <a:off x="1419368" y="1752601"/>
            <a:ext cx="9762982" cy="657224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</a:t>
            </a:r>
          </a:p>
          <a:p>
            <a: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«Повышение образовательного и  профессионального уровня педагогических кадров ДОУ»</a:t>
            </a:r>
          </a:p>
          <a:p>
            <a:pPr algn="ctr"/>
            <a:endParaRPr lang="ru-RU" sz="1400" dirty="0"/>
          </a:p>
        </p:txBody>
      </p:sp>
      <p:sp>
        <p:nvSpPr>
          <p:cNvPr id="6" name="Стрелка: вправо 11">
            <a:extLst>
              <a:ext uri="{FF2B5EF4-FFF2-40B4-BE49-F238E27FC236}">
                <a16:creationId xmlns="" xmlns:a16="http://schemas.microsoft.com/office/drawing/2014/main" id="{798BB960-083E-4229-BB0B-07E96A1D1FCA}"/>
              </a:ext>
            </a:extLst>
          </p:cNvPr>
          <p:cNvSpPr/>
          <p:nvPr/>
        </p:nvSpPr>
        <p:spPr>
          <a:xfrm>
            <a:off x="1428750" y="2552699"/>
            <a:ext cx="8105775" cy="504825"/>
          </a:xfrm>
          <a:prstGeom prst="chevron">
            <a:avLst/>
          </a:prstGeom>
          <a:solidFill>
            <a:srgbClr val="00B0F0">
              <a:alpha val="50000"/>
            </a:srgb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Обеспечение непрерывного профессионального образования педагогов </a:t>
            </a:r>
          </a:p>
        </p:txBody>
      </p:sp>
      <p:sp>
        <p:nvSpPr>
          <p:cNvPr id="7" name="Стрелка: вправо 11">
            <a:extLst>
              <a:ext uri="{FF2B5EF4-FFF2-40B4-BE49-F238E27FC236}">
                <a16:creationId xmlns="" xmlns:a16="http://schemas.microsoft.com/office/drawing/2014/main" id="{798BB960-083E-4229-BB0B-07E96A1D1FCA}"/>
              </a:ext>
            </a:extLst>
          </p:cNvPr>
          <p:cNvSpPr/>
          <p:nvPr/>
        </p:nvSpPr>
        <p:spPr>
          <a:xfrm>
            <a:off x="1628775" y="3390900"/>
            <a:ext cx="8124825" cy="504825"/>
          </a:xfrm>
          <a:prstGeom prst="chevron">
            <a:avLst/>
          </a:prstGeom>
          <a:solidFill>
            <a:srgbClr val="00B0F0">
              <a:alpha val="50000"/>
            </a:srgb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Повышение  профессиональной  активности педагогов</a:t>
            </a:r>
          </a:p>
        </p:txBody>
      </p:sp>
      <p:sp>
        <p:nvSpPr>
          <p:cNvPr id="8" name="Стрелка: вправо 11">
            <a:extLst>
              <a:ext uri="{FF2B5EF4-FFF2-40B4-BE49-F238E27FC236}">
                <a16:creationId xmlns="" xmlns:a16="http://schemas.microsoft.com/office/drawing/2014/main" id="{798BB960-083E-4229-BB0B-07E96A1D1FCA}"/>
              </a:ext>
            </a:extLst>
          </p:cNvPr>
          <p:cNvSpPr/>
          <p:nvPr/>
        </p:nvSpPr>
        <p:spPr>
          <a:xfrm>
            <a:off x="1933575" y="4171950"/>
            <a:ext cx="8867775" cy="619126"/>
          </a:xfrm>
          <a:prstGeom prst="chevron">
            <a:avLst/>
          </a:prstGeom>
          <a:solidFill>
            <a:srgbClr val="00B0F0">
              <a:alpha val="50000"/>
            </a:srgb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Создание условий для использования современных образовательных технологий</a:t>
            </a:r>
          </a:p>
        </p:txBody>
      </p:sp>
      <p:sp>
        <p:nvSpPr>
          <p:cNvPr id="9" name="Прямоугольник: скругленные углы 16">
            <a:extLst>
              <a:ext uri="{FF2B5EF4-FFF2-40B4-BE49-F238E27FC236}">
                <a16:creationId xmlns="" xmlns:a16="http://schemas.microsoft.com/office/drawing/2014/main" id="{A9FC04D3-A0B5-41C0-A456-4256F1AAC11E}"/>
              </a:ext>
            </a:extLst>
          </p:cNvPr>
          <p:cNvSpPr/>
          <p:nvPr/>
        </p:nvSpPr>
        <p:spPr>
          <a:xfrm>
            <a:off x="1678501" y="5123350"/>
            <a:ext cx="2912549" cy="1173935"/>
          </a:xfrm>
          <a:prstGeom prst="round2DiagRect">
            <a:avLst/>
          </a:prstGeom>
          <a:solidFill>
            <a:srgbClr val="CCECFF"/>
          </a:solidFill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Создание условий для повышения уровня профессиональной компетентности педагогов</a:t>
            </a:r>
          </a:p>
        </p:txBody>
      </p:sp>
      <p:sp>
        <p:nvSpPr>
          <p:cNvPr id="11" name="Прямоугольник: скругленные углы 16">
            <a:extLst>
              <a:ext uri="{FF2B5EF4-FFF2-40B4-BE49-F238E27FC236}">
                <a16:creationId xmlns="" xmlns:a16="http://schemas.microsoft.com/office/drawing/2014/main" id="{A9FC04D3-A0B5-41C0-A456-4256F1AAC11E}"/>
              </a:ext>
            </a:extLst>
          </p:cNvPr>
          <p:cNvSpPr/>
          <p:nvPr/>
        </p:nvSpPr>
        <p:spPr>
          <a:xfrm>
            <a:off x="4857750" y="5134851"/>
            <a:ext cx="2590800" cy="1173935"/>
          </a:xfrm>
          <a:prstGeom prst="round2DiagRect">
            <a:avLst/>
          </a:prstGeom>
          <a:solidFill>
            <a:srgbClr val="CCECFF"/>
          </a:solidFill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Участие педагогов в профессиональных конкурсах</a:t>
            </a:r>
          </a:p>
        </p:txBody>
      </p:sp>
      <p:sp>
        <p:nvSpPr>
          <p:cNvPr id="12" name="Прямоугольник: скругленные углы 16">
            <a:extLst>
              <a:ext uri="{FF2B5EF4-FFF2-40B4-BE49-F238E27FC236}">
                <a16:creationId xmlns="" xmlns:a16="http://schemas.microsoft.com/office/drawing/2014/main" id="{A9FC04D3-A0B5-41C0-A456-4256F1AAC11E}"/>
              </a:ext>
            </a:extLst>
          </p:cNvPr>
          <p:cNvSpPr/>
          <p:nvPr/>
        </p:nvSpPr>
        <p:spPr>
          <a:xfrm>
            <a:off x="7648577" y="5131976"/>
            <a:ext cx="2781300" cy="1173935"/>
          </a:xfrm>
          <a:prstGeom prst="round2DiagRect">
            <a:avLst/>
          </a:prstGeom>
          <a:solidFill>
            <a:srgbClr val="CCECFF"/>
          </a:solidFill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Транслирование педагогического опыта</a:t>
            </a:r>
          </a:p>
        </p:txBody>
      </p:sp>
      <p:sp>
        <p:nvSpPr>
          <p:cNvPr id="14" name="Стрелка вправо 13"/>
          <p:cNvSpPr/>
          <p:nvPr/>
        </p:nvSpPr>
        <p:spPr>
          <a:xfrm rot="5400000">
            <a:off x="2989412" y="4677138"/>
            <a:ext cx="345057" cy="599534"/>
          </a:xfrm>
          <a:prstGeom prst="rightArrow">
            <a:avLst/>
          </a:prstGeom>
          <a:solidFill>
            <a:srgbClr val="CCECFF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5400000">
            <a:off x="5992125" y="4666540"/>
            <a:ext cx="345057" cy="599534"/>
          </a:xfrm>
          <a:prstGeom prst="rightArrow">
            <a:avLst/>
          </a:prstGeom>
          <a:solidFill>
            <a:srgbClr val="CCECFF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5400000">
            <a:off x="8838209" y="4667525"/>
            <a:ext cx="352427" cy="599534"/>
          </a:xfrm>
          <a:prstGeom prst="rightArrow">
            <a:avLst/>
          </a:prstGeom>
          <a:solidFill>
            <a:srgbClr val="CCECFF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0" y="1"/>
            <a:ext cx="22794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rgbClr val="00000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39325" y="2525316"/>
            <a:ext cx="2047875" cy="1535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228600"/>
            <a:ext cx="11744325" cy="60016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Дорожная карта программы развития МБДОУ «Водоватовский детский сад № 10»  </a:t>
            </a:r>
            <a:b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2018----------2019-----------2020-----------2021----------2022</a:t>
            </a: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dirty="0">
              <a:solidFill>
                <a:srgbClr val="000099"/>
              </a:solidFill>
            </a:endParaRPr>
          </a:p>
        </p:txBody>
      </p:sp>
      <p:sp>
        <p:nvSpPr>
          <p:cNvPr id="3" name="Прямоугольник: скругленные углы 8">
            <a:extLst>
              <a:ext uri="{FF2B5EF4-FFF2-40B4-BE49-F238E27FC236}">
                <a16:creationId xmlns="" xmlns:a16="http://schemas.microsoft.com/office/drawing/2014/main" id="{63882DE3-F4D8-4EE1-AAAC-30CD073AFD51}"/>
              </a:ext>
            </a:extLst>
          </p:cNvPr>
          <p:cNvSpPr/>
          <p:nvPr/>
        </p:nvSpPr>
        <p:spPr>
          <a:xfrm>
            <a:off x="571501" y="2133599"/>
            <a:ext cx="428624" cy="3314701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</a:t>
            </a:r>
          </a:p>
        </p:txBody>
      </p:sp>
      <p:sp>
        <p:nvSpPr>
          <p:cNvPr id="4" name="Прямоугольник: скругленные углы 8">
            <a:extLst>
              <a:ext uri="{FF2B5EF4-FFF2-40B4-BE49-F238E27FC236}">
                <a16:creationId xmlns="" xmlns:a16="http://schemas.microsoft.com/office/drawing/2014/main" id="{63882DE3-F4D8-4EE1-AAAC-30CD073AFD51}"/>
              </a:ext>
            </a:extLst>
          </p:cNvPr>
          <p:cNvSpPr/>
          <p:nvPr/>
        </p:nvSpPr>
        <p:spPr>
          <a:xfrm rot="5400000">
            <a:off x="5530073" y="-967900"/>
            <a:ext cx="371478" cy="4345628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Мониторинг реализации мероприятий</a:t>
            </a:r>
            <a:endParaRPr lang="ru-RU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: скругленные углы 9">
            <a:extLst>
              <a:ext uri="{FF2B5EF4-FFF2-40B4-BE49-F238E27FC236}">
                <a16:creationId xmlns="" xmlns:a16="http://schemas.microsoft.com/office/drawing/2014/main" id="{917F6D6A-C8FF-4C3B-A3FB-E2750D8FBF66}"/>
              </a:ext>
            </a:extLst>
          </p:cNvPr>
          <p:cNvSpPr/>
          <p:nvPr/>
        </p:nvSpPr>
        <p:spPr>
          <a:xfrm>
            <a:off x="2066925" y="1524000"/>
            <a:ext cx="7667625" cy="609600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Направление</a:t>
            </a:r>
          </a:p>
          <a:p>
            <a:pPr algn="ctr"/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«Развитие инновационного потенциала учреждения»</a:t>
            </a:r>
            <a:endParaRPr lang="ru-RU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: вправо 11">
            <a:extLst>
              <a:ext uri="{FF2B5EF4-FFF2-40B4-BE49-F238E27FC236}">
                <a16:creationId xmlns="" xmlns:a16="http://schemas.microsoft.com/office/drawing/2014/main" id="{798BB960-083E-4229-BB0B-07E96A1D1FCA}"/>
              </a:ext>
            </a:extLst>
          </p:cNvPr>
          <p:cNvSpPr/>
          <p:nvPr/>
        </p:nvSpPr>
        <p:spPr>
          <a:xfrm>
            <a:off x="1171575" y="2305050"/>
            <a:ext cx="10287000" cy="819150"/>
          </a:xfrm>
          <a:prstGeom prst="chevron">
            <a:avLst/>
          </a:prstGeom>
          <a:solidFill>
            <a:srgbClr val="00B0F0">
              <a:alpha val="50000"/>
            </a:srgb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общей культуры личности детей, развитие их социальных качеств, самостоятельности и ответственности через реализацию модели</a:t>
            </a:r>
            <a:r>
              <a:rPr lang="ru-RU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организации нравственно-патриотического  воспитания эколого-краеведческой направленности</a:t>
            </a:r>
          </a:p>
        </p:txBody>
      </p:sp>
      <p:sp>
        <p:nvSpPr>
          <p:cNvPr id="7" name="Стрелка: вправо 11">
            <a:extLst>
              <a:ext uri="{FF2B5EF4-FFF2-40B4-BE49-F238E27FC236}">
                <a16:creationId xmlns="" xmlns:a16="http://schemas.microsoft.com/office/drawing/2014/main" id="{798BB960-083E-4229-BB0B-07E96A1D1FCA}"/>
              </a:ext>
            </a:extLst>
          </p:cNvPr>
          <p:cNvSpPr/>
          <p:nvPr/>
        </p:nvSpPr>
        <p:spPr>
          <a:xfrm>
            <a:off x="1371600" y="3333750"/>
            <a:ext cx="10287001" cy="685800"/>
          </a:xfrm>
          <a:prstGeom prst="chevron">
            <a:avLst/>
          </a:prstGeom>
          <a:solidFill>
            <a:srgbClr val="00B0F0">
              <a:alpha val="50000"/>
            </a:srgb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Совершенствование сетевого взаимодействия ДОУ с социальными партнерами.</a:t>
            </a:r>
          </a:p>
        </p:txBody>
      </p:sp>
      <p:sp>
        <p:nvSpPr>
          <p:cNvPr id="8" name="Стрелка: вправо 11">
            <a:extLst>
              <a:ext uri="{FF2B5EF4-FFF2-40B4-BE49-F238E27FC236}">
                <a16:creationId xmlns="" xmlns:a16="http://schemas.microsoft.com/office/drawing/2014/main" id="{798BB960-083E-4229-BB0B-07E96A1D1FCA}"/>
              </a:ext>
            </a:extLst>
          </p:cNvPr>
          <p:cNvSpPr/>
          <p:nvPr/>
        </p:nvSpPr>
        <p:spPr>
          <a:xfrm>
            <a:off x="1533525" y="4171950"/>
            <a:ext cx="10353675" cy="733425"/>
          </a:xfrm>
          <a:prstGeom prst="chevron">
            <a:avLst/>
          </a:prstGeom>
          <a:solidFill>
            <a:srgbClr val="00B0F0">
              <a:alpha val="50000"/>
            </a:srgb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Создание условий для роста творческих возможностей воспитанников  через участие в конкурсах, выставках, соревнованиях и других мероприятиях</a:t>
            </a:r>
          </a:p>
        </p:txBody>
      </p:sp>
      <p:sp>
        <p:nvSpPr>
          <p:cNvPr id="14" name="Стрелка вправо 13"/>
          <p:cNvSpPr/>
          <p:nvPr/>
        </p:nvSpPr>
        <p:spPr>
          <a:xfrm rot="5400000">
            <a:off x="2311250" y="4713352"/>
            <a:ext cx="215482" cy="599534"/>
          </a:xfrm>
          <a:prstGeom prst="rightArrow">
            <a:avLst/>
          </a:prstGeom>
          <a:solidFill>
            <a:srgbClr val="CCECFF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5400000">
            <a:off x="5052563" y="4755677"/>
            <a:ext cx="262032" cy="599534"/>
          </a:xfrm>
          <a:prstGeom prst="rightArrow">
            <a:avLst/>
          </a:prstGeom>
          <a:solidFill>
            <a:srgbClr val="CCECFF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5400000">
            <a:off x="7901256" y="4728179"/>
            <a:ext cx="226086" cy="599534"/>
          </a:xfrm>
          <a:prstGeom prst="rightArrow">
            <a:avLst/>
          </a:prstGeom>
          <a:solidFill>
            <a:srgbClr val="CCECFF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="" xmlns:a16="http://schemas.microsoft.com/office/drawing/2014/main" id="{A9FC04D3-A0B5-41C0-A456-4256F1AAC11E}"/>
              </a:ext>
            </a:extLst>
          </p:cNvPr>
          <p:cNvSpPr/>
          <p:nvPr/>
        </p:nvSpPr>
        <p:spPr>
          <a:xfrm>
            <a:off x="1095375" y="5133975"/>
            <a:ext cx="2886075" cy="1447800"/>
          </a:xfrm>
          <a:prstGeom prst="round2DiagRect">
            <a:avLst/>
          </a:prstGeom>
          <a:solidFill>
            <a:srgbClr val="CCECFF"/>
          </a:solidFill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наличие модели организации нравственно- патриотического воспитания </a:t>
            </a:r>
          </a:p>
        </p:txBody>
      </p:sp>
      <p:sp>
        <p:nvSpPr>
          <p:cNvPr id="18" name="Прямоугольник: скругленные углы 16">
            <a:extLst>
              <a:ext uri="{FF2B5EF4-FFF2-40B4-BE49-F238E27FC236}">
                <a16:creationId xmlns="" xmlns:a16="http://schemas.microsoft.com/office/drawing/2014/main" id="{A9FC04D3-A0B5-41C0-A456-4256F1AAC11E}"/>
              </a:ext>
            </a:extLst>
          </p:cNvPr>
          <p:cNvSpPr/>
          <p:nvPr/>
        </p:nvSpPr>
        <p:spPr>
          <a:xfrm>
            <a:off x="4076700" y="5172075"/>
            <a:ext cx="2514599" cy="1390650"/>
          </a:xfrm>
          <a:prstGeom prst="round2DiagRect">
            <a:avLst/>
          </a:prstGeom>
          <a:solidFill>
            <a:srgbClr val="CCECFF"/>
          </a:solidFill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совершенствование системы работы с семьями воспитанников</a:t>
            </a:r>
          </a:p>
        </p:txBody>
      </p:sp>
      <p:sp>
        <p:nvSpPr>
          <p:cNvPr id="19" name="Прямоугольник: скругленные углы 16">
            <a:extLst>
              <a:ext uri="{FF2B5EF4-FFF2-40B4-BE49-F238E27FC236}">
                <a16:creationId xmlns="" xmlns:a16="http://schemas.microsoft.com/office/drawing/2014/main" id="{A9FC04D3-A0B5-41C0-A456-4256F1AAC11E}"/>
              </a:ext>
            </a:extLst>
          </p:cNvPr>
          <p:cNvSpPr/>
          <p:nvPr/>
        </p:nvSpPr>
        <p:spPr>
          <a:xfrm>
            <a:off x="6705600" y="5133975"/>
            <a:ext cx="2571749" cy="1390650"/>
          </a:xfrm>
          <a:prstGeom prst="round2DiagRect">
            <a:avLst/>
          </a:prstGeom>
          <a:solidFill>
            <a:srgbClr val="CCECFF"/>
          </a:solidFill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наличие  сотрудничества с социальными партнёрами</a:t>
            </a:r>
          </a:p>
        </p:txBody>
      </p:sp>
      <p:sp>
        <p:nvSpPr>
          <p:cNvPr id="20" name="Прямоугольник: скругленные углы 16">
            <a:extLst>
              <a:ext uri="{FF2B5EF4-FFF2-40B4-BE49-F238E27FC236}">
                <a16:creationId xmlns="" xmlns:a16="http://schemas.microsoft.com/office/drawing/2014/main" id="{A9FC04D3-A0B5-41C0-A456-4256F1AAC11E}"/>
              </a:ext>
            </a:extLst>
          </p:cNvPr>
          <p:cNvSpPr/>
          <p:nvPr/>
        </p:nvSpPr>
        <p:spPr>
          <a:xfrm>
            <a:off x="9372599" y="5162550"/>
            <a:ext cx="2524125" cy="1352550"/>
          </a:xfrm>
          <a:prstGeom prst="round2DiagRect">
            <a:avLst/>
          </a:prstGeom>
          <a:solidFill>
            <a:srgbClr val="CCECFF"/>
          </a:solidFill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рост образовательных и творческих достижений воспитанников</a:t>
            </a:r>
          </a:p>
        </p:txBody>
      </p:sp>
      <p:sp>
        <p:nvSpPr>
          <p:cNvPr id="21" name="Стрелка вправо 20"/>
          <p:cNvSpPr/>
          <p:nvPr/>
        </p:nvSpPr>
        <p:spPr>
          <a:xfrm rot="5400000">
            <a:off x="10544443" y="4723417"/>
            <a:ext cx="235612" cy="599534"/>
          </a:xfrm>
          <a:prstGeom prst="rightArrow">
            <a:avLst/>
          </a:prstGeom>
          <a:solidFill>
            <a:srgbClr val="CCECFF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 cstate="print"/>
          <a:srcRect l="6745" t="13871" r="11965" b="4956"/>
          <a:stretch>
            <a:fillRect/>
          </a:stretch>
        </p:blipFill>
        <p:spPr bwMode="auto">
          <a:xfrm>
            <a:off x="9886950" y="771525"/>
            <a:ext cx="1895475" cy="1419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6699" y="295275"/>
            <a:ext cx="11744325" cy="60016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Дорожная карта программы развития МБДОУ «Водоватовский детский сад № 10»  </a:t>
            </a:r>
            <a:b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2018----------2019-----------2020-----------2021-----------2022</a:t>
            </a: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srgbClr val="000099"/>
                </a:solidFill>
              </a:rPr>
              <a:t> </a:t>
            </a:r>
            <a:endParaRPr lang="ru-RU" sz="2400" dirty="0">
              <a:solidFill>
                <a:srgbClr val="000099"/>
              </a:solidFill>
            </a:endParaRPr>
          </a:p>
        </p:txBody>
      </p:sp>
      <p:sp>
        <p:nvSpPr>
          <p:cNvPr id="3" name="Прямоугольник: скругленные углы 8">
            <a:extLst>
              <a:ext uri="{FF2B5EF4-FFF2-40B4-BE49-F238E27FC236}">
                <a16:creationId xmlns="" xmlns:a16="http://schemas.microsoft.com/office/drawing/2014/main" id="{63882DE3-F4D8-4EE1-AAAC-30CD073AFD51}"/>
              </a:ext>
            </a:extLst>
          </p:cNvPr>
          <p:cNvSpPr/>
          <p:nvPr/>
        </p:nvSpPr>
        <p:spPr>
          <a:xfrm>
            <a:off x="552451" y="2114550"/>
            <a:ext cx="361949" cy="3419475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</a:t>
            </a:r>
          </a:p>
        </p:txBody>
      </p:sp>
      <p:sp>
        <p:nvSpPr>
          <p:cNvPr id="4" name="Прямоугольник: скругленные углы 8">
            <a:extLst>
              <a:ext uri="{FF2B5EF4-FFF2-40B4-BE49-F238E27FC236}">
                <a16:creationId xmlns="" xmlns:a16="http://schemas.microsoft.com/office/drawing/2014/main" id="{63882DE3-F4D8-4EE1-AAAC-30CD073AFD51}"/>
              </a:ext>
            </a:extLst>
          </p:cNvPr>
          <p:cNvSpPr/>
          <p:nvPr/>
        </p:nvSpPr>
        <p:spPr>
          <a:xfrm rot="5400000">
            <a:off x="5553887" y="-905989"/>
            <a:ext cx="361950" cy="4345628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Мониторинг реализации мероприятий</a:t>
            </a:r>
            <a:endParaRPr lang="ru-RU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: скругленные углы 9">
            <a:extLst>
              <a:ext uri="{FF2B5EF4-FFF2-40B4-BE49-F238E27FC236}">
                <a16:creationId xmlns="" xmlns:a16="http://schemas.microsoft.com/office/drawing/2014/main" id="{917F6D6A-C8FF-4C3B-A3FB-E2750D8FBF66}"/>
              </a:ext>
            </a:extLst>
          </p:cNvPr>
          <p:cNvSpPr/>
          <p:nvPr/>
        </p:nvSpPr>
        <p:spPr>
          <a:xfrm>
            <a:off x="1495425" y="1590674"/>
            <a:ext cx="8496300" cy="581025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Направление</a:t>
            </a:r>
          </a:p>
          <a:p>
            <a:pPr algn="ctr"/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«Совершенствование развивающей предметно-пространственной среды»</a:t>
            </a:r>
            <a:endParaRPr lang="ru-RU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: вправо 11">
            <a:extLst>
              <a:ext uri="{FF2B5EF4-FFF2-40B4-BE49-F238E27FC236}">
                <a16:creationId xmlns="" xmlns:a16="http://schemas.microsoft.com/office/drawing/2014/main" id="{798BB960-083E-4229-BB0B-07E96A1D1FCA}"/>
              </a:ext>
            </a:extLst>
          </p:cNvPr>
          <p:cNvSpPr/>
          <p:nvPr/>
        </p:nvSpPr>
        <p:spPr>
          <a:xfrm>
            <a:off x="1028700" y="2362200"/>
            <a:ext cx="9963150" cy="723900"/>
          </a:xfrm>
          <a:prstGeom prst="chevron">
            <a:avLst/>
          </a:prstGeom>
          <a:solidFill>
            <a:srgbClr val="00B0F0">
              <a:alpha val="50000"/>
            </a:srgb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Формирование социокультурной среды, соответствующей      возрастным, индивидуальным, физиологическим и психологическим особенностям детей.</a:t>
            </a:r>
          </a:p>
        </p:txBody>
      </p:sp>
      <p:sp>
        <p:nvSpPr>
          <p:cNvPr id="7" name="Стрелка: вправо 11">
            <a:extLst>
              <a:ext uri="{FF2B5EF4-FFF2-40B4-BE49-F238E27FC236}">
                <a16:creationId xmlns="" xmlns:a16="http://schemas.microsoft.com/office/drawing/2014/main" id="{798BB960-083E-4229-BB0B-07E96A1D1FCA}"/>
              </a:ext>
            </a:extLst>
          </p:cNvPr>
          <p:cNvSpPr/>
          <p:nvPr/>
        </p:nvSpPr>
        <p:spPr>
          <a:xfrm>
            <a:off x="1162050" y="3267075"/>
            <a:ext cx="10506075" cy="762000"/>
          </a:xfrm>
          <a:prstGeom prst="chevron">
            <a:avLst/>
          </a:prstGeom>
          <a:solidFill>
            <a:srgbClr val="00B0F0">
              <a:alpha val="50000"/>
            </a:srgb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6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Обновление и пополнение мебели, игрового и развивающего оборудования, комплекта программно-методической литературы на методический кабинет,  подписных периодических изданий.</a:t>
            </a:r>
          </a:p>
          <a:p>
            <a:r>
              <a:rPr lang="ru-RU" sz="16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endParaRPr lang="ru-RU" sz="1400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: вправо 11">
            <a:extLst>
              <a:ext uri="{FF2B5EF4-FFF2-40B4-BE49-F238E27FC236}">
                <a16:creationId xmlns="" xmlns:a16="http://schemas.microsoft.com/office/drawing/2014/main" id="{798BB960-083E-4229-BB0B-07E96A1D1FCA}"/>
              </a:ext>
            </a:extLst>
          </p:cNvPr>
          <p:cNvSpPr/>
          <p:nvPr/>
        </p:nvSpPr>
        <p:spPr>
          <a:xfrm>
            <a:off x="1276350" y="4181475"/>
            <a:ext cx="10639425" cy="714374"/>
          </a:xfrm>
          <a:prstGeom prst="chevron">
            <a:avLst/>
          </a:prstGeom>
          <a:solidFill>
            <a:srgbClr val="00B0F0">
              <a:alpha val="50000"/>
            </a:srgb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Приобретение уличного игрового и спортивного оборудования, взрослых и детских костюмов обучающих и развивающих компьютерных программ  и электронных образовательных ресурсов</a:t>
            </a:r>
          </a:p>
        </p:txBody>
      </p:sp>
      <p:sp>
        <p:nvSpPr>
          <p:cNvPr id="14" name="Стрелка вправо 13"/>
          <p:cNvSpPr/>
          <p:nvPr/>
        </p:nvSpPr>
        <p:spPr>
          <a:xfrm rot="5400000">
            <a:off x="2376128" y="4724675"/>
            <a:ext cx="200026" cy="599534"/>
          </a:xfrm>
          <a:prstGeom prst="rightArrow">
            <a:avLst/>
          </a:prstGeom>
          <a:solidFill>
            <a:srgbClr val="CCECFF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5400000">
            <a:off x="5012130" y="4738960"/>
            <a:ext cx="228597" cy="599534"/>
          </a:xfrm>
          <a:prstGeom prst="rightArrow">
            <a:avLst/>
          </a:prstGeom>
          <a:solidFill>
            <a:srgbClr val="CCECFF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5400000">
            <a:off x="7523764" y="4743724"/>
            <a:ext cx="219069" cy="599534"/>
          </a:xfrm>
          <a:prstGeom prst="rightArrow">
            <a:avLst/>
          </a:prstGeom>
          <a:solidFill>
            <a:srgbClr val="CCECFF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="" xmlns:a16="http://schemas.microsoft.com/office/drawing/2014/main" id="{A9FC04D3-A0B5-41C0-A456-4256F1AAC11E}"/>
              </a:ext>
            </a:extLst>
          </p:cNvPr>
          <p:cNvSpPr/>
          <p:nvPr/>
        </p:nvSpPr>
        <p:spPr>
          <a:xfrm>
            <a:off x="1133476" y="5143479"/>
            <a:ext cx="2609850" cy="1173935"/>
          </a:xfrm>
          <a:prstGeom prst="round2DiagRect">
            <a:avLst/>
          </a:prstGeom>
          <a:solidFill>
            <a:srgbClr val="CCECFF"/>
          </a:solidFill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обеспечение </a:t>
            </a:r>
          </a:p>
          <a:p>
            <a:pPr algn="ctr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наглядно- дидактическим, </a:t>
            </a:r>
          </a:p>
          <a:p>
            <a:pPr algn="ctr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игровым материалом и оборудованием</a:t>
            </a:r>
          </a:p>
        </p:txBody>
      </p:sp>
      <p:sp>
        <p:nvSpPr>
          <p:cNvPr id="18" name="Прямоугольник: скругленные углы 16">
            <a:extLst>
              <a:ext uri="{FF2B5EF4-FFF2-40B4-BE49-F238E27FC236}">
                <a16:creationId xmlns="" xmlns:a16="http://schemas.microsoft.com/office/drawing/2014/main" id="{A9FC04D3-A0B5-41C0-A456-4256F1AAC11E}"/>
              </a:ext>
            </a:extLst>
          </p:cNvPr>
          <p:cNvSpPr/>
          <p:nvPr/>
        </p:nvSpPr>
        <p:spPr>
          <a:xfrm>
            <a:off x="3905249" y="5122630"/>
            <a:ext cx="2466975" cy="1173935"/>
          </a:xfrm>
          <a:prstGeom prst="round2DiagRect">
            <a:avLst/>
          </a:prstGeom>
          <a:solidFill>
            <a:srgbClr val="CCECFF"/>
          </a:solidFill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обеспечение техническими средствами обучения</a:t>
            </a:r>
          </a:p>
        </p:txBody>
      </p:sp>
      <p:sp>
        <p:nvSpPr>
          <p:cNvPr id="19" name="Прямоугольник: скругленные углы 16">
            <a:extLst>
              <a:ext uri="{FF2B5EF4-FFF2-40B4-BE49-F238E27FC236}">
                <a16:creationId xmlns="" xmlns:a16="http://schemas.microsoft.com/office/drawing/2014/main" id="{A9FC04D3-A0B5-41C0-A456-4256F1AAC11E}"/>
              </a:ext>
            </a:extLst>
          </p:cNvPr>
          <p:cNvSpPr/>
          <p:nvPr/>
        </p:nvSpPr>
        <p:spPr>
          <a:xfrm>
            <a:off x="6515100" y="5127481"/>
            <a:ext cx="2686049" cy="1173935"/>
          </a:xfrm>
          <a:prstGeom prst="round2DiagRect">
            <a:avLst/>
          </a:prstGeom>
          <a:solidFill>
            <a:srgbClr val="CCECFF"/>
          </a:solidFill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наличие патриотических уголков и обновление экспозиций в мини- музее «Горница»</a:t>
            </a:r>
          </a:p>
        </p:txBody>
      </p:sp>
      <p:sp>
        <p:nvSpPr>
          <p:cNvPr id="20" name="Прямоугольник: скругленные углы 16">
            <a:extLst>
              <a:ext uri="{FF2B5EF4-FFF2-40B4-BE49-F238E27FC236}">
                <a16:creationId xmlns="" xmlns:a16="http://schemas.microsoft.com/office/drawing/2014/main" id="{A9FC04D3-A0B5-41C0-A456-4256F1AAC11E}"/>
              </a:ext>
            </a:extLst>
          </p:cNvPr>
          <p:cNvSpPr/>
          <p:nvPr/>
        </p:nvSpPr>
        <p:spPr>
          <a:xfrm>
            <a:off x="9344024" y="5125505"/>
            <a:ext cx="2590801" cy="1141946"/>
          </a:xfrm>
          <a:prstGeom prst="round2DiagRect">
            <a:avLst/>
          </a:prstGeom>
          <a:solidFill>
            <a:srgbClr val="CCECFF"/>
          </a:solidFill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обновление прогулочных участков и экологической тропы</a:t>
            </a:r>
          </a:p>
        </p:txBody>
      </p:sp>
      <p:sp>
        <p:nvSpPr>
          <p:cNvPr id="21" name="Стрелка вправо 20"/>
          <p:cNvSpPr/>
          <p:nvPr/>
        </p:nvSpPr>
        <p:spPr>
          <a:xfrm rot="5400000">
            <a:off x="10428888" y="4715147"/>
            <a:ext cx="219072" cy="599534"/>
          </a:xfrm>
          <a:prstGeom prst="rightArrow">
            <a:avLst/>
          </a:prstGeom>
          <a:solidFill>
            <a:srgbClr val="CCECFF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3" cstate="print"/>
          <a:srcRect l="6647" r="12067" b="7514"/>
          <a:stretch>
            <a:fillRect/>
          </a:stretch>
        </p:blipFill>
        <p:spPr bwMode="auto">
          <a:xfrm>
            <a:off x="10105248" y="781050"/>
            <a:ext cx="1705752" cy="1455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0050" y="414965"/>
            <a:ext cx="11429999" cy="60016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Дорожная карта программы развития МБДОУ детский сад № 10»  </a:t>
            </a:r>
            <a:b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2018----------2019-----------2020-----------2021-----------2022</a:t>
            </a: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dirty="0">
              <a:solidFill>
                <a:srgbClr val="000099"/>
              </a:solidFill>
            </a:endParaRPr>
          </a:p>
        </p:txBody>
      </p:sp>
      <p:sp>
        <p:nvSpPr>
          <p:cNvPr id="3" name="Прямоугольник: скругленные углы 8">
            <a:extLst>
              <a:ext uri="{FF2B5EF4-FFF2-40B4-BE49-F238E27FC236}">
                <a16:creationId xmlns="" xmlns:a16="http://schemas.microsoft.com/office/drawing/2014/main" id="{63882DE3-F4D8-4EE1-AAAC-30CD073AFD51}"/>
              </a:ext>
            </a:extLst>
          </p:cNvPr>
          <p:cNvSpPr/>
          <p:nvPr/>
        </p:nvSpPr>
        <p:spPr>
          <a:xfrm>
            <a:off x="740803" y="2190750"/>
            <a:ext cx="384043" cy="3476625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</a:t>
            </a:r>
            <a:r>
              <a:rPr lang="ru-RU" sz="1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</a:p>
        </p:txBody>
      </p:sp>
      <p:sp>
        <p:nvSpPr>
          <p:cNvPr id="4" name="Прямоугольник: скругленные углы 8">
            <a:extLst>
              <a:ext uri="{FF2B5EF4-FFF2-40B4-BE49-F238E27FC236}">
                <a16:creationId xmlns="" xmlns:a16="http://schemas.microsoft.com/office/drawing/2014/main" id="{63882DE3-F4D8-4EE1-AAAC-30CD073AFD51}"/>
              </a:ext>
            </a:extLst>
          </p:cNvPr>
          <p:cNvSpPr/>
          <p:nvPr/>
        </p:nvSpPr>
        <p:spPr>
          <a:xfrm rot="5400000">
            <a:off x="5542841" y="-661251"/>
            <a:ext cx="384043" cy="4345628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Мониторинг реализации мероприятий</a:t>
            </a:r>
            <a:endParaRPr lang="ru-RU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: скругленные углы 9">
            <a:extLst>
              <a:ext uri="{FF2B5EF4-FFF2-40B4-BE49-F238E27FC236}">
                <a16:creationId xmlns="" xmlns:a16="http://schemas.microsoft.com/office/drawing/2014/main" id="{917F6D6A-C8FF-4C3B-A3FB-E2750D8FBF66}"/>
              </a:ext>
            </a:extLst>
          </p:cNvPr>
          <p:cNvSpPr/>
          <p:nvPr/>
        </p:nvSpPr>
        <p:spPr>
          <a:xfrm>
            <a:off x="2476500" y="1799790"/>
            <a:ext cx="6591300" cy="543360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Направление</a:t>
            </a:r>
          </a:p>
          <a:p>
            <a:pPr algn="ctr"/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«Информатизация образовательной среды ДОУ»</a:t>
            </a:r>
            <a:endParaRPr lang="ru-RU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: вправо 11">
            <a:extLst>
              <a:ext uri="{FF2B5EF4-FFF2-40B4-BE49-F238E27FC236}">
                <a16:creationId xmlns="" xmlns:a16="http://schemas.microsoft.com/office/drawing/2014/main" id="{798BB960-083E-4229-BB0B-07E96A1D1FCA}"/>
              </a:ext>
            </a:extLst>
          </p:cNvPr>
          <p:cNvSpPr/>
          <p:nvPr/>
        </p:nvSpPr>
        <p:spPr>
          <a:xfrm>
            <a:off x="1219200" y="2486024"/>
            <a:ext cx="8372475" cy="561975"/>
          </a:xfrm>
          <a:prstGeom prst="chevron">
            <a:avLst/>
          </a:prstGeom>
          <a:solidFill>
            <a:srgbClr val="00B0F0">
              <a:alpha val="50000"/>
            </a:srgb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Реализация ИКТ технологий в образовательном и управленческом процессе</a:t>
            </a:r>
          </a:p>
        </p:txBody>
      </p:sp>
      <p:sp>
        <p:nvSpPr>
          <p:cNvPr id="7" name="Стрелка: вправо 11">
            <a:extLst>
              <a:ext uri="{FF2B5EF4-FFF2-40B4-BE49-F238E27FC236}">
                <a16:creationId xmlns="" xmlns:a16="http://schemas.microsoft.com/office/drawing/2014/main" id="{798BB960-083E-4229-BB0B-07E96A1D1FCA}"/>
              </a:ext>
            </a:extLst>
          </p:cNvPr>
          <p:cNvSpPr/>
          <p:nvPr/>
        </p:nvSpPr>
        <p:spPr>
          <a:xfrm>
            <a:off x="1552576" y="3209925"/>
            <a:ext cx="8648700" cy="723899"/>
          </a:xfrm>
          <a:prstGeom prst="chevron">
            <a:avLst/>
          </a:prstGeom>
          <a:solidFill>
            <a:srgbClr val="00B0F0">
              <a:alpha val="50000"/>
            </a:srgb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/>
          </a:p>
          <a:p>
            <a:pPr algn="ctr"/>
            <a:endParaRPr lang="ru-RU" sz="1400" dirty="0" smtClean="0"/>
          </a:p>
          <a:p>
            <a:pPr algn="ctr"/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Координирование информационного взаимодействия с родителями и  социальными партнерами.</a:t>
            </a:r>
          </a:p>
          <a:p>
            <a:pPr algn="ctr"/>
            <a:endParaRPr lang="ru-RU" sz="1400" dirty="0" smtClean="0"/>
          </a:p>
          <a:p>
            <a:pPr algn="ctr"/>
            <a:r>
              <a:rPr lang="ru-RU" sz="14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8" name="Стрелка: вправо 11">
            <a:extLst>
              <a:ext uri="{FF2B5EF4-FFF2-40B4-BE49-F238E27FC236}">
                <a16:creationId xmlns="" xmlns:a16="http://schemas.microsoft.com/office/drawing/2014/main" id="{798BB960-083E-4229-BB0B-07E96A1D1FCA}"/>
              </a:ext>
            </a:extLst>
          </p:cNvPr>
          <p:cNvSpPr/>
          <p:nvPr/>
        </p:nvSpPr>
        <p:spPr>
          <a:xfrm>
            <a:off x="1943100" y="4086225"/>
            <a:ext cx="8763000" cy="609600"/>
          </a:xfrm>
          <a:prstGeom prst="chevron">
            <a:avLst/>
          </a:prstGeom>
          <a:solidFill>
            <a:srgbClr val="00B0F0">
              <a:alpha val="50000"/>
            </a:srgb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положительного имиджа детского сада в  социуме</a:t>
            </a:r>
          </a:p>
        </p:txBody>
      </p:sp>
      <p:sp>
        <p:nvSpPr>
          <p:cNvPr id="14" name="Стрелка вправо 13"/>
          <p:cNvSpPr/>
          <p:nvPr/>
        </p:nvSpPr>
        <p:spPr>
          <a:xfrm rot="5400000">
            <a:off x="2592328" y="4540824"/>
            <a:ext cx="262926" cy="599534"/>
          </a:xfrm>
          <a:prstGeom prst="rightArrow">
            <a:avLst/>
          </a:prstGeom>
          <a:solidFill>
            <a:srgbClr val="CCECFF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5400000">
            <a:off x="5008717" y="4554574"/>
            <a:ext cx="292574" cy="599534"/>
          </a:xfrm>
          <a:prstGeom prst="rightArrow">
            <a:avLst/>
          </a:prstGeom>
          <a:solidFill>
            <a:srgbClr val="CCECFF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5400000">
            <a:off x="7591694" y="4571018"/>
            <a:ext cx="330862" cy="599534"/>
          </a:xfrm>
          <a:prstGeom prst="rightArrow">
            <a:avLst/>
          </a:prstGeom>
          <a:solidFill>
            <a:srgbClr val="CCECFF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="" xmlns:a16="http://schemas.microsoft.com/office/drawing/2014/main" id="{A9FC04D3-A0B5-41C0-A456-4256F1AAC11E}"/>
              </a:ext>
            </a:extLst>
          </p:cNvPr>
          <p:cNvSpPr/>
          <p:nvPr/>
        </p:nvSpPr>
        <p:spPr>
          <a:xfrm>
            <a:off x="1343025" y="4981576"/>
            <a:ext cx="2514600" cy="1335838"/>
          </a:xfrm>
          <a:prstGeom prst="round2DiagRect">
            <a:avLst/>
          </a:prstGeom>
          <a:solidFill>
            <a:srgbClr val="CCECFF"/>
          </a:solidFill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владение педагогами ИКТ</a:t>
            </a:r>
          </a:p>
          <a:p>
            <a:pPr algn="ctr"/>
            <a:endParaRPr lang="ru-RU" sz="1600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: скругленные углы 16">
            <a:extLst>
              <a:ext uri="{FF2B5EF4-FFF2-40B4-BE49-F238E27FC236}">
                <a16:creationId xmlns="" xmlns:a16="http://schemas.microsoft.com/office/drawing/2014/main" id="{A9FC04D3-A0B5-41C0-A456-4256F1AAC11E}"/>
              </a:ext>
            </a:extLst>
          </p:cNvPr>
          <p:cNvSpPr/>
          <p:nvPr/>
        </p:nvSpPr>
        <p:spPr>
          <a:xfrm>
            <a:off x="4000500" y="5029200"/>
            <a:ext cx="2333625" cy="1286415"/>
          </a:xfrm>
          <a:prstGeom prst="round2DiagRect">
            <a:avLst/>
          </a:prstGeom>
          <a:solidFill>
            <a:srgbClr val="CCECFF"/>
          </a:solidFill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наличие банка электронных образовательных ресурсов</a:t>
            </a:r>
          </a:p>
        </p:txBody>
      </p:sp>
      <p:sp>
        <p:nvSpPr>
          <p:cNvPr id="19" name="Прямоугольник: скругленные углы 16">
            <a:extLst>
              <a:ext uri="{FF2B5EF4-FFF2-40B4-BE49-F238E27FC236}">
                <a16:creationId xmlns="" xmlns:a16="http://schemas.microsoft.com/office/drawing/2014/main" id="{A9FC04D3-A0B5-41C0-A456-4256F1AAC11E}"/>
              </a:ext>
            </a:extLst>
          </p:cNvPr>
          <p:cNvSpPr/>
          <p:nvPr/>
        </p:nvSpPr>
        <p:spPr>
          <a:xfrm>
            <a:off x="6505575" y="5038725"/>
            <a:ext cx="2533650" cy="1310318"/>
          </a:xfrm>
          <a:prstGeom prst="round2DiagRect">
            <a:avLst/>
          </a:prstGeom>
          <a:solidFill>
            <a:srgbClr val="CCECFF"/>
          </a:solidFill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обеспечение информационного взаимодействия с родителями</a:t>
            </a:r>
          </a:p>
        </p:txBody>
      </p:sp>
      <p:sp>
        <p:nvSpPr>
          <p:cNvPr id="20" name="Прямоугольник: скругленные углы 16">
            <a:extLst>
              <a:ext uri="{FF2B5EF4-FFF2-40B4-BE49-F238E27FC236}">
                <a16:creationId xmlns="" xmlns:a16="http://schemas.microsoft.com/office/drawing/2014/main" id="{A9FC04D3-A0B5-41C0-A456-4256F1AAC11E}"/>
              </a:ext>
            </a:extLst>
          </p:cNvPr>
          <p:cNvSpPr/>
          <p:nvPr/>
        </p:nvSpPr>
        <p:spPr>
          <a:xfrm>
            <a:off x="9172574" y="5038726"/>
            <a:ext cx="2362201" cy="1298814"/>
          </a:xfrm>
          <a:prstGeom prst="round2DiagRect">
            <a:avLst/>
          </a:prstGeom>
          <a:solidFill>
            <a:srgbClr val="CCECFF"/>
          </a:solidFill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положительный имидж образовательного учреждения</a:t>
            </a:r>
          </a:p>
        </p:txBody>
      </p:sp>
      <p:sp>
        <p:nvSpPr>
          <p:cNvPr id="21" name="Стрелка вправо 20"/>
          <p:cNvSpPr/>
          <p:nvPr/>
        </p:nvSpPr>
        <p:spPr>
          <a:xfrm rot="5400000">
            <a:off x="10077719" y="4571017"/>
            <a:ext cx="311811" cy="599534"/>
          </a:xfrm>
          <a:prstGeom prst="rightArrow">
            <a:avLst/>
          </a:prstGeom>
          <a:solidFill>
            <a:srgbClr val="CCECFF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/>
          <a:srcRect l="5271" t="13632" r="7091" b="3556"/>
          <a:stretch>
            <a:fillRect/>
          </a:stretch>
        </p:blipFill>
        <p:spPr bwMode="auto">
          <a:xfrm>
            <a:off x="9610725" y="1152525"/>
            <a:ext cx="21907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42900" y="230456"/>
            <a:ext cx="11620500" cy="649408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99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Результаты реализации н</a:t>
            </a:r>
            <a:r>
              <a:rPr lang="ru-RU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аправления</a:t>
            </a:r>
          </a:p>
          <a:p>
            <a:pPr algn="ctr"/>
            <a:r>
              <a:rPr lang="ru-RU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«Управление качеством дошкольного образования»</a:t>
            </a:r>
            <a:endParaRPr lang="ru-RU" sz="2800" b="1" dirty="0" smtClean="0">
              <a:solidFill>
                <a:srgbClr val="000099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Текст 4"/>
          <p:cNvSpPr txBox="1">
            <a:spLocks/>
          </p:cNvSpPr>
          <p:nvPr/>
        </p:nvSpPr>
        <p:spPr>
          <a:xfrm>
            <a:off x="4114800" y="1101982"/>
            <a:ext cx="3438525" cy="504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Текст 2"/>
          <p:cNvSpPr txBox="1">
            <a:spLocks/>
          </p:cNvSpPr>
          <p:nvPr/>
        </p:nvSpPr>
        <p:spPr>
          <a:xfrm>
            <a:off x="224287" y="2596550"/>
            <a:ext cx="3791273" cy="612476"/>
          </a:xfrm>
          <a:prstGeom prst="rect">
            <a:avLst/>
          </a:prstGeom>
        </p:spPr>
        <p:txBody>
          <a:bodyPr>
            <a:no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aphicFrame>
        <p:nvGraphicFramePr>
          <p:cNvPr id="9" name="Объект 1"/>
          <p:cNvGraphicFramePr/>
          <p:nvPr/>
        </p:nvGraphicFramePr>
        <p:xfrm>
          <a:off x="1028701" y="1524000"/>
          <a:ext cx="2619374" cy="4762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Диаграмма 10"/>
          <p:cNvGraphicFramePr/>
          <p:nvPr/>
        </p:nvGraphicFramePr>
        <p:xfrm>
          <a:off x="3819525" y="1438275"/>
          <a:ext cx="5924550" cy="5086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Диаграмма 13"/>
          <p:cNvGraphicFramePr/>
          <p:nvPr/>
        </p:nvGraphicFramePr>
        <p:xfrm>
          <a:off x="8305800" y="1571625"/>
          <a:ext cx="3590925" cy="4781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xmlns="" val="2274897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09575" y="304799"/>
            <a:ext cx="11487150" cy="64103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solidFill>
                <a:srgbClr val="000099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Результаты реализации направления </a:t>
            </a:r>
          </a:p>
          <a:p>
            <a:pPr algn="ctr"/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</a:t>
            </a:r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Повышение образовательного и </a:t>
            </a:r>
          </a:p>
          <a:p>
            <a:pPr algn="ctr"/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профессионального уровня педагогических кадров ДОУ</a:t>
            </a:r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»</a:t>
            </a: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endParaRPr lang="ru-RU" sz="1600" b="1" u="sng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Текст 4"/>
          <p:cNvSpPr txBox="1">
            <a:spLocks/>
          </p:cNvSpPr>
          <p:nvPr/>
        </p:nvSpPr>
        <p:spPr>
          <a:xfrm>
            <a:off x="648121" y="1619250"/>
            <a:ext cx="3455179" cy="48577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ru-RU" sz="20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ru-RU" sz="2000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Текст 4"/>
          <p:cNvSpPr txBox="1">
            <a:spLocks/>
          </p:cNvSpPr>
          <p:nvPr/>
        </p:nvSpPr>
        <p:spPr>
          <a:xfrm>
            <a:off x="7962693" y="1457325"/>
            <a:ext cx="3455179" cy="36195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aphicFrame>
        <p:nvGraphicFramePr>
          <p:cNvPr id="18" name="Диаграмма 17"/>
          <p:cNvGraphicFramePr/>
          <p:nvPr/>
        </p:nvGraphicFramePr>
        <p:xfrm>
          <a:off x="7096125" y="1552575"/>
          <a:ext cx="4705349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9" name="Объект 4"/>
          <p:cNvGraphicFramePr/>
          <p:nvPr/>
        </p:nvGraphicFramePr>
        <p:xfrm>
          <a:off x="504825" y="1533525"/>
          <a:ext cx="7067551" cy="4619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xmlns="" val="190898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3555" y="285749"/>
            <a:ext cx="10869284" cy="64103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Результаты реализации направления 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</a:t>
            </a:r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Развитие инновационного потенциала учреждения</a:t>
            </a:r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»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endParaRPr lang="ru-RU" sz="1600" b="1" u="sng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/>
        </p:nvGraphicFramePr>
        <p:xfrm>
          <a:off x="847726" y="2028825"/>
          <a:ext cx="5991224" cy="4562475"/>
        </p:xfrm>
        <a:graphic>
          <a:graphicData uri="http://schemas.openxmlformats.org/presentationml/2006/ole">
            <p:oleObj spid="_x0000_s1026" name="Точечный рисунок" r:id="rId4" imgW="1800476" imgH="1800476" progId="PBrush">
              <p:embed/>
            </p:oleObj>
          </a:graphicData>
        </a:graphic>
      </p:graphicFrame>
      <p:sp>
        <p:nvSpPr>
          <p:cNvPr id="12" name="Овал 11"/>
          <p:cNvSpPr/>
          <p:nvPr/>
        </p:nvSpPr>
        <p:spPr>
          <a:xfrm>
            <a:off x="2990851" y="2076450"/>
            <a:ext cx="1781174" cy="1285876"/>
          </a:xfrm>
          <a:prstGeom prst="ellipse">
            <a:avLst/>
          </a:prstGeom>
          <a:solidFill>
            <a:srgbClr val="CCEC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ДОУ </a:t>
            </a:r>
            <a:endParaRPr lang="ru-RU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5086350" y="2609850"/>
            <a:ext cx="1685925" cy="1228725"/>
          </a:xfrm>
          <a:prstGeom prst="ellipse">
            <a:avLst/>
          </a:prstGeom>
          <a:solidFill>
            <a:srgbClr val="CCEC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Социальные партнеры</a:t>
            </a:r>
            <a:endParaRPr lang="ru-RU" sz="16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1152525" y="2486024"/>
            <a:ext cx="1466850" cy="1323975"/>
          </a:xfrm>
          <a:prstGeom prst="ellipse">
            <a:avLst/>
          </a:prstGeom>
          <a:solidFill>
            <a:srgbClr val="CCEC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семья</a:t>
            </a:r>
            <a:endParaRPr lang="ru-RU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2714624" y="3619499"/>
            <a:ext cx="2143125" cy="1343025"/>
          </a:xfrm>
          <a:prstGeom prst="ellipse">
            <a:avLst/>
          </a:prstGeom>
          <a:solidFill>
            <a:srgbClr val="CCEC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Совместная деятельность</a:t>
            </a:r>
          </a:p>
          <a:p>
            <a:pPr algn="ctr"/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взрослых и детей </a:t>
            </a:r>
            <a:endParaRPr lang="ru-RU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1409700" y="5067300"/>
            <a:ext cx="1885950" cy="1190624"/>
          </a:xfrm>
          <a:prstGeom prst="ellipse">
            <a:avLst/>
          </a:prstGeom>
          <a:solidFill>
            <a:srgbClr val="CCEC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ООД</a:t>
            </a:r>
            <a:endParaRPr lang="ru-RU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4410075" y="5029200"/>
            <a:ext cx="1885950" cy="1295400"/>
          </a:xfrm>
          <a:prstGeom prst="ellipse">
            <a:avLst/>
          </a:prstGeom>
          <a:solidFill>
            <a:srgbClr val="CCEC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ООД</a:t>
            </a:r>
          </a:p>
          <a:p>
            <a:pPr algn="ctr"/>
            <a:r>
              <a:rPr lang="ru-RU" sz="16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 режимные моменты</a:t>
            </a:r>
            <a:endParaRPr lang="ru-RU" sz="16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0" name="Прямая со стрелкой 39"/>
          <p:cNvCxnSpPr>
            <a:stCxn id="12" idx="6"/>
          </p:cNvCxnSpPr>
          <p:nvPr/>
        </p:nvCxnSpPr>
        <p:spPr>
          <a:xfrm>
            <a:off x="4772025" y="2719388"/>
            <a:ext cx="295275" cy="414337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>
            <a:stCxn id="12" idx="2"/>
            <a:endCxn id="14" idx="6"/>
          </p:cNvCxnSpPr>
          <p:nvPr/>
        </p:nvCxnSpPr>
        <p:spPr>
          <a:xfrm rot="10800000" flipV="1">
            <a:off x="2619375" y="2719388"/>
            <a:ext cx="371476" cy="42862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rot="5400000">
            <a:off x="3748089" y="3471866"/>
            <a:ext cx="219074" cy="1904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>
            <a:endCxn id="19" idx="1"/>
          </p:cNvCxnSpPr>
          <p:nvPr/>
        </p:nvCxnSpPr>
        <p:spPr>
          <a:xfrm>
            <a:off x="3700464" y="4952998"/>
            <a:ext cx="985802" cy="2659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>
            <a:stCxn id="16" idx="4"/>
            <a:endCxn id="17" idx="7"/>
          </p:cNvCxnSpPr>
          <p:nvPr/>
        </p:nvCxnSpPr>
        <p:spPr>
          <a:xfrm rot="5400000">
            <a:off x="3263254" y="4718729"/>
            <a:ext cx="279139" cy="7667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7" name="Объект 8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007573184"/>
              </p:ext>
            </p:extLst>
          </p:nvPr>
        </p:nvGraphicFramePr>
        <p:xfrm>
          <a:off x="6974096" y="2114549"/>
          <a:ext cx="4608304" cy="45720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88" name="Прямоугольник 87"/>
          <p:cNvSpPr/>
          <p:nvPr/>
        </p:nvSpPr>
        <p:spPr>
          <a:xfrm>
            <a:off x="8162925" y="1466849"/>
            <a:ext cx="2838450" cy="7334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Участие воспитанников в конкурсах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" name="Прямоугольник 101"/>
          <p:cNvSpPr/>
          <p:nvPr/>
        </p:nvSpPr>
        <p:spPr>
          <a:xfrm>
            <a:off x="1143000" y="990600"/>
            <a:ext cx="5295899" cy="6000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Прямоугольник 102"/>
          <p:cNvSpPr/>
          <p:nvPr/>
        </p:nvSpPr>
        <p:spPr>
          <a:xfrm>
            <a:off x="1809750" y="1266825"/>
            <a:ext cx="4381500" cy="6191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Модель нравственно- патриотического воспитания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898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3351" y="114300"/>
            <a:ext cx="11896725" cy="6323704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Параметры оценки эффективности программы развития</a:t>
            </a: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endParaRPr lang="ru-RU" sz="1600" b="1" u="sng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61924" y="581025"/>
          <a:ext cx="11801476" cy="58533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6325"/>
                <a:gridCol w="9205151"/>
              </a:tblGrid>
              <a:tr h="34217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Направления работы</a:t>
                      </a:r>
                      <a:endParaRPr lang="ru-RU" sz="1600" dirty="0" smtClean="0">
                        <a:solidFill>
                          <a:srgbClr val="0000F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Показатели качества</a:t>
                      </a:r>
                      <a:endParaRPr lang="ru-RU" sz="1600" dirty="0" smtClean="0">
                        <a:solidFill>
                          <a:srgbClr val="0000F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817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0099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Управление качеством дошкольного образования</a:t>
                      </a:r>
                    </a:p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altLang="ru-RU" sz="1400" b="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altLang="ru-RU" sz="1400" b="0" i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altLang="ru-RU" sz="1400" b="0" i="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r>
                        <a:rPr lang="ru-RU" altLang="ru-RU" sz="1400" b="0" i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птимальность организационной структуры</a:t>
                      </a:r>
                      <a:r>
                        <a:rPr lang="ru-RU" altLang="ru-RU" sz="1400" b="0" i="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управления;</a:t>
                      </a:r>
                      <a:endParaRPr lang="ru-RU" sz="1400" dirty="0" smtClean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освоения воспитанниками ООП;</a:t>
                      </a:r>
                    </a:p>
                    <a:p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целесообразные формы сотрудничества с семьей;</a:t>
                      </a:r>
                    </a:p>
                    <a:p>
                      <a:r>
                        <a:rPr lang="ru-RU" altLang="ru-RU" sz="1400" b="0" i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altLang="ru-RU" sz="1400" b="0" i="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у</a:t>
                      </a:r>
                      <a:r>
                        <a:rPr lang="ru-RU" altLang="ru-RU" sz="1400" b="0" i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довлетворенность родителей  качеством </a:t>
                      </a:r>
                      <a:r>
                        <a:rPr lang="ru-RU" altLang="ru-RU" sz="1400" b="0" i="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ДОУ.</a:t>
                      </a:r>
                      <a:endParaRPr kumimoji="0" lang="ru-RU" sz="14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752475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0099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Повышение</a:t>
                      </a:r>
                    </a:p>
                    <a:p>
                      <a:r>
                        <a:rPr lang="ru-RU" sz="1600" dirty="0" smtClean="0">
                          <a:solidFill>
                            <a:srgbClr val="000099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уровня педагогических кадров ДОУ</a:t>
                      </a:r>
                      <a:endParaRPr lang="ru-RU" sz="1600" dirty="0">
                        <a:solidFill>
                          <a:srgbClr val="00009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i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1400" b="0" i="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</a:t>
                      </a:r>
                      <a:r>
                        <a:rPr lang="ru-RU" sz="1400" b="0" i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оздание условий для повышение уровня профессиональной компетентности педагогов;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400" b="0" i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участие педагогов в профессиональных конкурсах;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400" b="0" i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транслирование педагогического опыта;</a:t>
                      </a:r>
                    </a:p>
                  </a:txBody>
                  <a:tcPr/>
                </a:tc>
              </a:tr>
              <a:tr h="106074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0099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Развитие инновационного потенциала учреждения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400" b="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 </a:t>
                      </a:r>
                      <a:r>
                        <a:rPr lang="ru-RU" sz="1400" b="0" i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наличие модели </a:t>
                      </a:r>
                      <a:r>
                        <a:rPr kumimoji="0" lang="ru-RU" sz="140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организации нравственно- патриотического воспитания эколого-краеведческой направленности; </a:t>
                      </a:r>
                      <a:endParaRPr lang="ru-RU" sz="1400" b="0" i="0" dirty="0" smtClean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400" b="0" i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1400" b="0" i="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</a:t>
                      </a:r>
                      <a:r>
                        <a:rPr lang="ru-RU" sz="1400" b="0" i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ост образовательных и творческих достижений воспитанников (участие в конкурсах, выставках</a:t>
                      </a:r>
                      <a:r>
                        <a:rPr lang="ru-RU" sz="1400" b="0" i="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0" i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 т.д.);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400" b="0" i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-активное включение родителей в воспитательно-образовательный процесс;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400" b="0" i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наличие сотрудничества с социальными партнерами.</a:t>
                      </a:r>
                    </a:p>
                  </a:txBody>
                  <a:tcPr/>
                </a:tc>
              </a:tr>
              <a:tr h="155418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000099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Совершенствование</a:t>
                      </a:r>
                    </a:p>
                    <a:p>
                      <a:r>
                        <a:rPr lang="ru-RU" sz="1400" dirty="0" smtClean="0">
                          <a:solidFill>
                            <a:srgbClr val="000099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РППС</a:t>
                      </a:r>
                      <a:endParaRPr lang="ru-RU" sz="1400" dirty="0">
                        <a:solidFill>
                          <a:srgbClr val="00009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создание условий для обеспечения дидактическим, игровым материалом и игровым оборудованием в соответствии с возрастом детей;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создание условий для обеспечения техническими средствами обучения;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kumimoji="0" lang="ru-RU" sz="140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наличие уголков краеведения и материалов по нравственно- патриотическому воспитанию в разных возрастных группах;</a:t>
                      </a:r>
                    </a:p>
                    <a:p>
                      <a:r>
                        <a:rPr kumimoji="0" lang="ru-RU" sz="140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обновление прогулочных участков и экологической  тропы;                                                                                                    - обновление и пополнение экспозиций в мини- музее «Горница».</a:t>
                      </a:r>
                      <a:endParaRPr lang="ru-RU" sz="1400" dirty="0" smtClean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6074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000099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Информатизация образовательной среды ДОУ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владение педагогами ИКТ на уровне, необходимом для реализации задач образовательной работы с дошкольниками;</a:t>
                      </a:r>
                    </a:p>
                    <a:p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наличие банка электронных образовательных ресурсов;</a:t>
                      </a:r>
                    </a:p>
                    <a:p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обеспечение информационного взаимодействия с родителями;</a:t>
                      </a:r>
                    </a:p>
                    <a:p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формирование положительного имиджа детского сада в  социуме.</a:t>
                      </a:r>
                      <a:endParaRPr lang="ru-RU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90898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38124" y="200025"/>
            <a:ext cx="11591925" cy="64960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Эффективность реализации программы «Тропинка к истокам»</a:t>
            </a: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en-US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en-US" sz="1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http</a:t>
            </a:r>
            <a:r>
              <a:rPr lang="ru-RU" sz="1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en-US" sz="1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petuschoc.caduk.ru</a:t>
            </a:r>
            <a:endParaRPr lang="ru-RU" sz="1200" b="1" dirty="0" smtClean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12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endParaRPr lang="ru-RU" sz="1600" b="1" u="sng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Текст 4"/>
          <p:cNvSpPr txBox="1">
            <a:spLocks/>
          </p:cNvSpPr>
          <p:nvPr/>
        </p:nvSpPr>
        <p:spPr>
          <a:xfrm>
            <a:off x="4822165" y="3057525"/>
            <a:ext cx="3074060" cy="113347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Информатизация деятельности ДОУ</a:t>
            </a:r>
          </a:p>
          <a:p>
            <a:pPr algn="ctr"/>
            <a:endParaRPr lang="ru-RU" sz="20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2" name="Рисунок 51" descr="C:\Users\USER\Downloads\diplom (2)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66496" y="781680"/>
            <a:ext cx="1044504" cy="1609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USER\Desktop\г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500" y="706439"/>
            <a:ext cx="1201439" cy="1665286"/>
          </a:xfrm>
          <a:prstGeom prst="rect">
            <a:avLst/>
          </a:prstGeom>
          <a:noFill/>
        </p:spPr>
      </p:pic>
      <p:pic>
        <p:nvPicPr>
          <p:cNvPr id="21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74750" y="725931"/>
            <a:ext cx="1153017" cy="1598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3677" y="2564258"/>
            <a:ext cx="1273173" cy="1764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" name="Picture 1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37726" y="783081"/>
            <a:ext cx="1207992" cy="1674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" name="Picture 18" descr="C:\Users\USER\Desktop\г3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099551" y="4716907"/>
            <a:ext cx="1396999" cy="1936346"/>
          </a:xfrm>
          <a:prstGeom prst="rect">
            <a:avLst/>
          </a:prstGeom>
          <a:noFill/>
        </p:spPr>
      </p:pic>
      <p:pic>
        <p:nvPicPr>
          <p:cNvPr id="29" name="Picture 1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60826" y="764032"/>
            <a:ext cx="1158874" cy="160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" name="Picture 2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46301" y="744982"/>
            <a:ext cx="1149350" cy="1593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" name="Picture 2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086101" y="763589"/>
            <a:ext cx="1181100" cy="1637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" name="Picture 25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0471151" y="4735955"/>
            <a:ext cx="1425574" cy="19759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" name="Содержимое 30" descr="D:\дипломы 222\121232.jpeg"/>
          <p:cNvPicPr>
            <a:picLocks/>
          </p:cNvPicPr>
          <p:nvPr/>
        </p:nvPicPr>
        <p:blipFill>
          <a:blip r:embed="rId13" cstate="print">
            <a:lum bright="-20000" contrast="20000"/>
          </a:blip>
          <a:srcRect/>
          <a:stretch>
            <a:fillRect/>
          </a:stretch>
        </p:blipFill>
        <p:spPr bwMode="auto">
          <a:xfrm>
            <a:off x="8650576" y="773115"/>
            <a:ext cx="1303050" cy="1741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28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0633096" y="2582864"/>
            <a:ext cx="1235799" cy="1712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12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718426" y="783082"/>
            <a:ext cx="1214864" cy="1683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119189" y="2573781"/>
            <a:ext cx="1271586" cy="1762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" name="Picture 23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079627" y="2564255"/>
            <a:ext cx="1139823" cy="1738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" name="Picture 17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098800" y="2592830"/>
            <a:ext cx="1201121" cy="1664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4029076" y="2579669"/>
            <a:ext cx="1181100" cy="1706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" name="Picture 27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6775471" y="773115"/>
            <a:ext cx="1322343" cy="1646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" name="Picture 14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9737726" y="2602355"/>
            <a:ext cx="1207991" cy="1674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" name="Picture 22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8794771" y="2592389"/>
            <a:ext cx="1206479" cy="1672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24" descr="C:\Users\USER\Desktop\г42.jpg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7566047" y="2581276"/>
            <a:ext cx="1293531" cy="1714500"/>
          </a:xfrm>
          <a:prstGeom prst="rect">
            <a:avLst/>
          </a:prstGeom>
          <a:noFill/>
        </p:spPr>
      </p:pic>
      <p:pic>
        <p:nvPicPr>
          <p:cNvPr id="43" name="Picture 25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6061097" y="773113"/>
            <a:ext cx="1180824" cy="163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4" name="Picture 26"/>
          <p:cNvPicPr>
            <a:picLocks noChangeAspect="1" noChangeArrowheads="1"/>
          </p:cNvPicPr>
          <p:nvPr/>
        </p:nvPicPr>
        <p:blipFill>
          <a:blip r:embed="rId25" cstate="print"/>
          <a:srcRect l="4358" t="1842" r="3362" b="2471"/>
          <a:stretch>
            <a:fillRect/>
          </a:stretch>
        </p:blipFill>
        <p:spPr bwMode="auto">
          <a:xfrm>
            <a:off x="5229226" y="790575"/>
            <a:ext cx="113326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5" name="Picture 29"/>
          <p:cNvPicPr>
            <a:picLocks noChangeAspect="1" noChangeArrowheads="1"/>
          </p:cNvPicPr>
          <p:nvPr/>
        </p:nvPicPr>
        <p:blipFill>
          <a:blip r:embed="rId26" cstate="print"/>
          <a:srcRect l="3947" t="1420" r="2261" b="2191"/>
          <a:stretch>
            <a:fillRect/>
          </a:stretch>
        </p:blipFill>
        <p:spPr bwMode="auto">
          <a:xfrm>
            <a:off x="190500" y="4657725"/>
            <a:ext cx="1438275" cy="2048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" name="Picture 24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1165226" y="4669281"/>
            <a:ext cx="1444624" cy="2002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2452689" y="4676685"/>
            <a:ext cx="1436296" cy="19908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" name="Picture 16" descr="C:\Users\USER\Desktop\г27.jpg"/>
          <p:cNvPicPr>
            <a:picLocks noChangeAspect="1" noChangeArrowheads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3784601" y="4723618"/>
            <a:ext cx="1409308" cy="1953407"/>
          </a:xfrm>
          <a:prstGeom prst="rect">
            <a:avLst/>
          </a:prstGeom>
          <a:noFill/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5153027" y="4728741"/>
            <a:ext cx="1371598" cy="1901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8"/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419850" y="4742606"/>
            <a:ext cx="1390650" cy="1927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" name="Picture 26"/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7766071" y="4725989"/>
            <a:ext cx="1368404" cy="1896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90898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38649" y="333374"/>
            <a:ext cx="3276601" cy="2438401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Мини-музей «Горница» </a:t>
            </a:r>
            <a:endParaRPr lang="ru-RU" sz="28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71488"/>
            <a:ext cx="3790949" cy="2681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6" y="3735388"/>
            <a:ext cx="3848100" cy="2668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Picture 3" descr="F:\фото\101MSDCF\DSC02922.JPG"/>
          <p:cNvPicPr>
            <a:picLocks noChangeAspect="1" noChangeArrowheads="1"/>
          </p:cNvPicPr>
          <p:nvPr/>
        </p:nvPicPr>
        <p:blipFill>
          <a:blip r:embed="rId4" cstate="print">
            <a:lum bright="20000" contrast="20000"/>
          </a:blip>
          <a:srcRect r="8742"/>
          <a:stretch>
            <a:fillRect/>
          </a:stretch>
        </p:blipFill>
        <p:spPr bwMode="auto">
          <a:xfrm>
            <a:off x="7734302" y="3842499"/>
            <a:ext cx="4241006" cy="247257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Picture 3" descr="F:\фото\101MSDCF\DSC02937.JPG"/>
          <p:cNvPicPr>
            <a:picLocks noChangeAspect="1" noChangeArrowheads="1"/>
          </p:cNvPicPr>
          <p:nvPr/>
        </p:nvPicPr>
        <p:blipFill>
          <a:blip r:embed="rId5" cstate="print"/>
          <a:srcRect r="12499"/>
          <a:stretch>
            <a:fillRect/>
          </a:stretch>
        </p:blipFill>
        <p:spPr bwMode="auto">
          <a:xfrm>
            <a:off x="7589778" y="380992"/>
            <a:ext cx="4154547" cy="2945157"/>
          </a:xfrm>
          <a:prstGeom prst="rect">
            <a:avLst/>
          </a:prstGeom>
          <a:noFill/>
          <a:ln w="190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" name="Рисунок 6" descr="http://petuschoc.caduk.ru/images/p61_img_20190215_104927.jp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92612" y="3802790"/>
            <a:ext cx="3808413" cy="2636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90975" y="2914650"/>
            <a:ext cx="4448175" cy="581025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Патриотические уголки</a:t>
            </a:r>
            <a:endParaRPr lang="ru-RU" sz="28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1"/>
          <p:cNvPicPr>
            <a:picLocks noChangeArrowheads="1"/>
          </p:cNvPicPr>
          <p:nvPr/>
        </p:nvPicPr>
        <p:blipFill>
          <a:blip r:embed="rId2">
            <a:lum bright="-20000" contrast="10000"/>
          </a:blip>
          <a:srcRect/>
          <a:stretch>
            <a:fillRect/>
          </a:stretch>
        </p:blipFill>
        <p:spPr bwMode="auto">
          <a:xfrm>
            <a:off x="8953500" y="1514474"/>
            <a:ext cx="3047999" cy="4295775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11034" t="6207" r="11724" b="3678"/>
          <a:stretch>
            <a:fillRect/>
          </a:stretch>
        </p:blipFill>
        <p:spPr bwMode="auto">
          <a:xfrm>
            <a:off x="4549990" y="3672871"/>
            <a:ext cx="3841535" cy="290255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lum bright="-10000" contrast="10000"/>
          </a:blip>
          <a:srcRect l="1599" r="4989" b="2708"/>
          <a:stretch>
            <a:fillRect/>
          </a:stretch>
        </p:blipFill>
        <p:spPr bwMode="auto">
          <a:xfrm>
            <a:off x="390526" y="3495675"/>
            <a:ext cx="3228974" cy="3127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5" cstate="print">
            <a:lum bright="10000" contrast="20000"/>
          </a:blip>
          <a:srcRect l="7624" t="12463" r="8269" b="15044"/>
          <a:stretch>
            <a:fillRect/>
          </a:stretch>
        </p:blipFill>
        <p:spPr bwMode="auto">
          <a:xfrm>
            <a:off x="4352925" y="114300"/>
            <a:ext cx="4181475" cy="270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6" cstate="print"/>
          <a:srcRect b="1531"/>
          <a:stretch>
            <a:fillRect/>
          </a:stretch>
        </p:blipFill>
        <p:spPr bwMode="auto">
          <a:xfrm>
            <a:off x="266700" y="244476"/>
            <a:ext cx="3600450" cy="271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55245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000099"/>
                </a:solidFill>
              </a:rPr>
              <a:t>Экологическая тропа</a:t>
            </a:r>
            <a:endParaRPr lang="ru-RU" sz="2800" b="1" dirty="0">
              <a:solidFill>
                <a:srgbClr val="000099"/>
              </a:solidFill>
            </a:endParaRPr>
          </a:p>
        </p:txBody>
      </p:sp>
      <p:pic>
        <p:nvPicPr>
          <p:cNvPr id="4" name="Рисунок 3" descr="C:\Users\Пользователь\Desktop\фото альбом\фото участка и праздника\DSC06454.JPG"/>
          <p:cNvPicPr/>
          <p:nvPr/>
        </p:nvPicPr>
        <p:blipFill>
          <a:blip r:embed="rId2" cstate="print"/>
          <a:srcRect l="25013" t="28419"/>
          <a:stretch>
            <a:fillRect/>
          </a:stretch>
        </p:blipFill>
        <p:spPr bwMode="auto">
          <a:xfrm>
            <a:off x="3374204" y="1247775"/>
            <a:ext cx="2531295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 l="5982" t="8475" r="8504" b="19971"/>
          <a:stretch>
            <a:fillRect/>
          </a:stretch>
        </p:blipFill>
        <p:spPr bwMode="auto">
          <a:xfrm>
            <a:off x="295274" y="847725"/>
            <a:ext cx="2790775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1" name="Рисунок 10" descr="C:\Users\Пользователь\Desktop\фото альбом\фото участка и праздника\DSC06497.JPG"/>
          <p:cNvPicPr/>
          <p:nvPr/>
        </p:nvPicPr>
        <p:blipFill>
          <a:blip r:embed="rId4" cstate="print"/>
          <a:srcRect l="11224"/>
          <a:stretch>
            <a:fillRect/>
          </a:stretch>
        </p:blipFill>
        <p:spPr bwMode="auto">
          <a:xfrm>
            <a:off x="180976" y="3952875"/>
            <a:ext cx="2952750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20201" y="1266825"/>
            <a:ext cx="2714624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97602" y="895350"/>
            <a:ext cx="2698748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/>
          <a:srcRect l="12410" t="98" r="17244" b="26747"/>
          <a:stretch>
            <a:fillRect/>
          </a:stretch>
        </p:blipFill>
        <p:spPr bwMode="auto">
          <a:xfrm>
            <a:off x="3257550" y="4347220"/>
            <a:ext cx="2781301" cy="2169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8" cstate="print"/>
          <a:srcRect l="4961" r="4355" b="14460"/>
          <a:stretch>
            <a:fillRect/>
          </a:stretch>
        </p:blipFill>
        <p:spPr bwMode="auto">
          <a:xfrm>
            <a:off x="6238876" y="3902075"/>
            <a:ext cx="2857499" cy="2438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9" cstate="print"/>
          <a:srcRect l="25748" r="7114" b="25836"/>
          <a:stretch>
            <a:fillRect/>
          </a:stretch>
        </p:blipFill>
        <p:spPr bwMode="auto">
          <a:xfrm>
            <a:off x="9191625" y="4142185"/>
            <a:ext cx="2876550" cy="2383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3100" y="214290"/>
            <a:ext cx="7534276" cy="500085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chemeClr val="tx2">
                    <a:lumMod val="25000"/>
                  </a:schemeClr>
                </a:solidFill>
              </a:rPr>
              <a:t> </a:t>
            </a:r>
            <a:r>
              <a:rPr lang="ru-RU" sz="2800" b="1" dirty="0" smtClean="0">
                <a:solidFill>
                  <a:srgbClr val="000099"/>
                </a:solidFill>
              </a:rPr>
              <a:t>Проектная деятельность «Наш урожай»</a:t>
            </a:r>
            <a:endParaRPr lang="ru-RU" sz="2800" b="1" dirty="0">
              <a:solidFill>
                <a:srgbClr val="000099"/>
              </a:solidFill>
            </a:endParaRPr>
          </a:p>
        </p:txBody>
      </p:sp>
      <p:pic>
        <p:nvPicPr>
          <p:cNvPr id="5" name="Picture 2" descr="C:\Users\USER\Desktop\IMG_242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 l="4317" r="1918"/>
          <a:stretch>
            <a:fillRect/>
          </a:stretch>
        </p:blipFill>
        <p:spPr bwMode="auto">
          <a:xfrm>
            <a:off x="8258175" y="4010014"/>
            <a:ext cx="3724275" cy="2604715"/>
          </a:xfrm>
          <a:prstGeom prst="rect">
            <a:avLst/>
          </a:prstGeom>
          <a:noFill/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Picture 3" descr="C:\Users\USER\Desktop\IMG_227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10065" y="962027"/>
            <a:ext cx="3700460" cy="277534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54471" y="935039"/>
            <a:ext cx="3693581" cy="2770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8132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900" y="4010819"/>
            <a:ext cx="3638550" cy="2593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14825" y="4008836"/>
            <a:ext cx="3648075" cy="265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9" name="Picture 2" descr="C:\Users\USER\Desktop\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8901" y="966700"/>
            <a:ext cx="3658990" cy="273852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4399" y="2695575"/>
            <a:ext cx="3495675" cy="120015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Наши праздники</a:t>
            </a:r>
            <a:endParaRPr lang="ru-RU" sz="28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DSC06112"/>
          <p:cNvPicPr/>
          <p:nvPr/>
        </p:nvPicPr>
        <p:blipFill>
          <a:blip r:embed="rId2" cstate="print"/>
          <a:srcRect l="11149"/>
          <a:stretch>
            <a:fillRect/>
          </a:stretch>
        </p:blipFill>
        <p:spPr bwMode="auto">
          <a:xfrm>
            <a:off x="9572625" y="228600"/>
            <a:ext cx="2466975" cy="207645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4654153"/>
            <a:ext cx="2773363" cy="20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64575" y="2488010"/>
            <a:ext cx="2791355" cy="2093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" name="Рисунок 9" descr="F:\Саксина Л.В. фото\IMG_2568.JPG"/>
          <p:cNvPicPr/>
          <p:nvPr/>
        </p:nvPicPr>
        <p:blipFill>
          <a:blip r:embed="rId5" cstate="print"/>
          <a:srcRect l="5959" t="8798"/>
          <a:stretch>
            <a:fillRect/>
          </a:stretch>
        </p:blipFill>
        <p:spPr bwMode="auto">
          <a:xfrm>
            <a:off x="733425" y="2476500"/>
            <a:ext cx="3057525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1" name="Рисунок 10" descr="F:\Саксина Л.В. фото\IMG_252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814" y="4697953"/>
            <a:ext cx="2865436" cy="1969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2" name="Рисунок 11"/>
          <p:cNvPicPr/>
          <p:nvPr/>
        </p:nvPicPr>
        <p:blipFill>
          <a:blip r:embed="rId7"/>
          <a:srcRect l="8834" t="11429" r="2677"/>
          <a:stretch>
            <a:fillRect/>
          </a:stretch>
        </p:blipFill>
        <p:spPr>
          <a:xfrm>
            <a:off x="3438525" y="266452"/>
            <a:ext cx="3000375" cy="198144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4" name="Picture 1" descr="C:\Users\USER\Desktop\Саксина Л.В\фото альбом\День России\12 ИЮНЯ - копия\IMG_321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19075" y="209551"/>
            <a:ext cx="2867025" cy="20478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9" cstate="print"/>
          <a:srcRect l="9564" r="20219" b="29452"/>
          <a:stretch>
            <a:fillRect/>
          </a:stretch>
        </p:blipFill>
        <p:spPr bwMode="auto">
          <a:xfrm>
            <a:off x="6305550" y="4611687"/>
            <a:ext cx="2816722" cy="212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3" name="Picture 3" descr="C:\Users\USER\Desktop\p59_img_3130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543675" y="257176"/>
            <a:ext cx="2905125" cy="203835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11" cstate="print"/>
          <a:srcRect l="3188" t="11525" r="16246" b="8006"/>
          <a:stretch>
            <a:fillRect/>
          </a:stretch>
        </p:blipFill>
        <p:spPr bwMode="auto">
          <a:xfrm>
            <a:off x="9286875" y="4648201"/>
            <a:ext cx="2647950" cy="1983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685800"/>
          </a:xfrm>
        </p:spPr>
        <p:txBody>
          <a:bodyPr anchor="ctr"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000099"/>
                </a:solidFill>
              </a:rPr>
              <a:t>Выставки совместных  творческих работ родителей и детей</a:t>
            </a:r>
            <a:endParaRPr lang="ru-RU" sz="2800" b="1" dirty="0">
              <a:solidFill>
                <a:srgbClr val="000099"/>
              </a:solidFill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/>
          <a:srcRect l="3226" t="4464" r="3226" b="10714"/>
          <a:stretch>
            <a:fillRect/>
          </a:stretch>
        </p:blipFill>
        <p:spPr bwMode="auto">
          <a:xfrm>
            <a:off x="195234" y="742933"/>
            <a:ext cx="4376012" cy="286704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Рисунок 5" descr="F:\9 мая рисунки\DSC00174.JPG"/>
          <p:cNvPicPr/>
          <p:nvPr/>
        </p:nvPicPr>
        <p:blipFill>
          <a:blip r:embed="rId3" cstate="print">
            <a:lum bright="20000" contrast="20000"/>
          </a:blip>
          <a:srcRect l="2758" t="2675" r="4899" b="1197"/>
          <a:stretch>
            <a:fillRect/>
          </a:stretch>
        </p:blipFill>
        <p:spPr bwMode="auto">
          <a:xfrm>
            <a:off x="7583473" y="771773"/>
            <a:ext cx="4294202" cy="2923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Picture 4" descr="C:\Users\USER\Desktop\p59_img_294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4955" y="3827464"/>
            <a:ext cx="4096629" cy="268763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" name="Рисунок 6" descr="http://petuschoc.caduk.ru/images/p61_img_20181218_080804.jpg"/>
          <p:cNvPicPr/>
          <p:nvPr/>
        </p:nvPicPr>
        <p:blipFill>
          <a:blip r:embed="rId5"/>
          <a:srcRect l="2863" t="1707" r="6737" b="7352"/>
          <a:stretch>
            <a:fillRect/>
          </a:stretch>
        </p:blipFill>
        <p:spPr bwMode="auto">
          <a:xfrm>
            <a:off x="4819651" y="790576"/>
            <a:ext cx="2343150" cy="2905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8" name="Рисунок 7" descr="http://petuschoc.caduk.ru/images/p61_img_1044.jp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666672" y="3767136"/>
            <a:ext cx="4172903" cy="2967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08537" y="3819527"/>
            <a:ext cx="2363788" cy="2879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771525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Взаимодействие с социальными партнёрами</a:t>
            </a:r>
            <a:endParaRPr lang="ru-RU" sz="2800" b="1" dirty="0">
              <a:solidFill>
                <a:srgbClr val="000099"/>
              </a:solidFill>
            </a:endParaRPr>
          </a:p>
        </p:txBody>
      </p:sp>
      <p:pic>
        <p:nvPicPr>
          <p:cNvPr id="4" name="Рисунок 3" descr="http://petuschoc.caduk.ru/images/p59_img_1793.jpg"/>
          <p:cNvPicPr/>
          <p:nvPr/>
        </p:nvPicPr>
        <p:blipFill>
          <a:blip r:embed="rId2"/>
          <a:srcRect r="3905"/>
          <a:stretch>
            <a:fillRect/>
          </a:stretch>
        </p:blipFill>
        <p:spPr bwMode="auto">
          <a:xfrm>
            <a:off x="599123" y="1019492"/>
            <a:ext cx="3782377" cy="2761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9154" name="Picture 2" descr="http://petuschoc.caduk.ru/images/p59_img_1715.jpg"/>
          <p:cNvPicPr>
            <a:picLocks noChangeAspect="1" noChangeArrowheads="1"/>
          </p:cNvPicPr>
          <p:nvPr/>
        </p:nvPicPr>
        <p:blipFill>
          <a:blip r:embed="rId3"/>
          <a:srcRect b="7830"/>
          <a:stretch>
            <a:fillRect/>
          </a:stretch>
        </p:blipFill>
        <p:spPr bwMode="auto">
          <a:xfrm>
            <a:off x="8823325" y="947737"/>
            <a:ext cx="3054350" cy="293461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8" name="Содержимое 6" descr="C:\Users\USER\Desktop\IMG_2626.JPG"/>
          <p:cNvPicPr>
            <a:picLocks/>
          </p:cNvPicPr>
          <p:nvPr/>
        </p:nvPicPr>
        <p:blipFill>
          <a:blip r:embed="rId4" cstate="print"/>
          <a:srcRect r="4644" b="14092"/>
          <a:stretch>
            <a:fillRect/>
          </a:stretch>
        </p:blipFill>
        <p:spPr bwMode="auto">
          <a:xfrm>
            <a:off x="152082" y="4118091"/>
            <a:ext cx="3372168" cy="2225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5"/>
          <a:srcRect l="4592"/>
          <a:stretch>
            <a:fillRect/>
          </a:stretch>
        </p:blipFill>
        <p:spPr bwMode="auto">
          <a:xfrm>
            <a:off x="4743449" y="1038225"/>
            <a:ext cx="3705225" cy="2750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6" cstate="print"/>
          <a:srcRect t="1700"/>
          <a:stretch>
            <a:fillRect/>
          </a:stretch>
        </p:blipFill>
        <p:spPr bwMode="auto">
          <a:xfrm>
            <a:off x="3743325" y="4095750"/>
            <a:ext cx="371428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7" cstate="print"/>
          <a:srcRect l="4636"/>
          <a:stretch>
            <a:fillRect/>
          </a:stretch>
        </p:blipFill>
        <p:spPr bwMode="auto">
          <a:xfrm>
            <a:off x="7648576" y="4010025"/>
            <a:ext cx="4362450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52399"/>
            <a:ext cx="4429125" cy="1571625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НИКТО НЕ ЗАБЫТ- </a:t>
            </a:r>
            <a:b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НИЧТО НЕ ЗАБЫТО</a:t>
            </a:r>
            <a:endParaRPr lang="ru-RU" sz="28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D:\Desktop\IMG_1432-08-05-18-01-33.JPG"/>
          <p:cNvPicPr/>
          <p:nvPr/>
        </p:nvPicPr>
        <p:blipFill>
          <a:blip r:embed="rId2" cstate="print"/>
          <a:srcRect t="2033" b="13771"/>
          <a:stretch>
            <a:fillRect/>
          </a:stretch>
        </p:blipFill>
        <p:spPr bwMode="auto">
          <a:xfrm>
            <a:off x="5155311" y="146228"/>
            <a:ext cx="3598164" cy="4054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Рисунок 3" descr="D:\Desktop\IMG_1431-08-05-18-01-33.JPG"/>
          <p:cNvPicPr/>
          <p:nvPr/>
        </p:nvPicPr>
        <p:blipFill>
          <a:blip r:embed="rId3" cstate="print"/>
          <a:srcRect l="4729" t="7948" r="1971" b="25416"/>
          <a:stretch>
            <a:fillRect/>
          </a:stretch>
        </p:blipFill>
        <p:spPr bwMode="auto">
          <a:xfrm>
            <a:off x="620649" y="2182521"/>
            <a:ext cx="4265676" cy="4332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lum bright="-20000" contrast="20000"/>
          </a:blip>
          <a:srcRect t="10119" r="9338"/>
          <a:stretch>
            <a:fillRect/>
          </a:stretch>
        </p:blipFill>
        <p:spPr bwMode="auto">
          <a:xfrm>
            <a:off x="7837487" y="3514725"/>
            <a:ext cx="4154488" cy="3089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305300" y="123825"/>
            <a:ext cx="2790824" cy="3543299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 </a:t>
            </a:r>
            <a:r>
              <a:rPr lang="ru-RU" sz="31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Экскурсии </a:t>
            </a:r>
            <a:br>
              <a:rPr lang="ru-RU" sz="31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« Село Водоватово»</a:t>
            </a:r>
            <a:endParaRPr lang="ru-RU" sz="31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7753355" y="409575"/>
            <a:ext cx="4160302" cy="309562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Picture 2" descr="C:\Users\Пользователь\Desktop\экскурсии\DSC03152.JPG"/>
          <p:cNvPicPr>
            <a:picLocks noChangeAspect="1" noChangeArrowheads="1"/>
          </p:cNvPicPr>
          <p:nvPr/>
        </p:nvPicPr>
        <p:blipFill>
          <a:blip r:embed="rId3" cstate="print">
            <a:lum bright="20000" contrast="30000"/>
          </a:blip>
          <a:srcRect l="17918" r="12670" b="10662"/>
          <a:stretch>
            <a:fillRect/>
          </a:stretch>
        </p:blipFill>
        <p:spPr bwMode="auto">
          <a:xfrm>
            <a:off x="266667" y="3924303"/>
            <a:ext cx="3867185" cy="248602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9" name="Picture 3" descr="C:\Users\Пользователь\Desktop\фото альбом\DSC03099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lum bright="20000" contrast="20000"/>
          </a:blip>
          <a:srcRect r="16891"/>
          <a:stretch>
            <a:fillRect/>
          </a:stretch>
        </p:blipFill>
        <p:spPr bwMode="auto">
          <a:xfrm>
            <a:off x="8067683" y="4000505"/>
            <a:ext cx="3983849" cy="254317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62451" y="3856435"/>
            <a:ext cx="3519487" cy="2639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3375" y="438150"/>
            <a:ext cx="4067175" cy="3003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542925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Встречи с мастерами и мастерицами с. Водоватова</a:t>
            </a:r>
            <a:endParaRPr lang="ru-RU" sz="28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 l="8840"/>
          <a:stretch>
            <a:fillRect/>
          </a:stretch>
        </p:blipFill>
        <p:spPr bwMode="auto">
          <a:xfrm>
            <a:off x="504788" y="714376"/>
            <a:ext cx="4776318" cy="2819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>
            <a:lum bright="-10000" contrast="10000"/>
          </a:blip>
          <a:srcRect r="26442"/>
          <a:stretch>
            <a:fillRect/>
          </a:stretch>
        </p:blipFill>
        <p:spPr bwMode="auto">
          <a:xfrm>
            <a:off x="990563" y="3774118"/>
            <a:ext cx="4772062" cy="284805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/>
          <a:srcRect r="7460"/>
          <a:stretch>
            <a:fillRect/>
          </a:stretch>
        </p:blipFill>
        <p:spPr bwMode="auto">
          <a:xfrm>
            <a:off x="6648454" y="704850"/>
            <a:ext cx="4886322" cy="281464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5">
            <a:lum bright="-10000" contrast="10000"/>
          </a:blip>
          <a:srcRect r="14620"/>
          <a:stretch>
            <a:fillRect/>
          </a:stretch>
        </p:blipFill>
        <p:spPr bwMode="auto">
          <a:xfrm>
            <a:off x="6343650" y="3800475"/>
            <a:ext cx="4991100" cy="283033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22899" y="421798"/>
            <a:ext cx="10895164" cy="600398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00FF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Перспективы развития образовательной организации </a:t>
            </a: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endParaRPr lang="ru-RU" sz="1600" b="1" u="sng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Группа 5"/>
          <p:cNvGrpSpPr/>
          <p:nvPr/>
        </p:nvGrpSpPr>
        <p:grpSpPr>
          <a:xfrm>
            <a:off x="4011636" y="1200151"/>
            <a:ext cx="7046888" cy="609599"/>
            <a:chOff x="3148498" y="267512"/>
            <a:chExt cx="7470677" cy="448703"/>
          </a:xfrm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3166985" y="267512"/>
              <a:ext cx="7452190" cy="448703"/>
            </a:xfrm>
            <a:prstGeom prst="roundRect">
              <a:avLst/>
            </a:prstGeom>
            <a:solidFill>
              <a:srgbClr val="CCECFF">
                <a:alpha val="90000"/>
              </a:srgbClr>
            </a:solidFill>
            <a:ln w="19050">
              <a:solidFill>
                <a:srgbClr val="0000FF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Скругленный прямоугольник 4"/>
            <p:cNvSpPr/>
            <p:nvPr/>
          </p:nvSpPr>
          <p:spPr>
            <a:xfrm>
              <a:off x="3148498" y="310449"/>
              <a:ext cx="7408382" cy="34266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kern="1200" dirty="0" smtClean="0">
                  <a:solidFill>
                    <a:srgbClr val="000099"/>
                  </a:solidFill>
                  <a:latin typeface="Times New Roman" pitchFamily="18" charset="0"/>
                  <a:cs typeface="Times New Roman" pitchFamily="18" charset="0"/>
                </a:rPr>
                <a:t>Модернизация РППС (благоустройство территории ДОУ</a:t>
              </a:r>
              <a:r>
                <a:rPr lang="ru-RU" kern="1200" dirty="0" smtClean="0">
                  <a:solidFill>
                    <a:srgbClr val="000099"/>
                  </a:solidFill>
                </a:rPr>
                <a:t>)</a:t>
              </a:r>
              <a:endParaRPr lang="ru-RU" kern="1200" dirty="0">
                <a:solidFill>
                  <a:srgbClr val="000099"/>
                </a:solidFill>
              </a:endParaRPr>
            </a:p>
          </p:txBody>
        </p:sp>
      </p:grpSp>
      <p:grpSp>
        <p:nvGrpSpPr>
          <p:cNvPr id="3" name="Группа 9"/>
          <p:cNvGrpSpPr/>
          <p:nvPr/>
        </p:nvGrpSpPr>
        <p:grpSpPr>
          <a:xfrm>
            <a:off x="3990975" y="1924051"/>
            <a:ext cx="7000875" cy="533400"/>
            <a:chOff x="3105801" y="829530"/>
            <a:chExt cx="7436655" cy="403776"/>
          </a:xfrm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3105801" y="829530"/>
              <a:ext cx="7436655" cy="403776"/>
            </a:xfrm>
            <a:prstGeom prst="roundRect">
              <a:avLst/>
            </a:prstGeom>
            <a:solidFill>
              <a:srgbClr val="CCECFF">
                <a:alpha val="90000"/>
              </a:srgbClr>
            </a:solidFill>
            <a:ln w="19050">
              <a:solidFill>
                <a:srgbClr val="0000FF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Скругленный прямоугольник 4"/>
            <p:cNvSpPr/>
            <p:nvPr/>
          </p:nvSpPr>
          <p:spPr>
            <a:xfrm>
              <a:off x="3125512" y="849241"/>
              <a:ext cx="7397233" cy="36435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kern="1200" dirty="0" smtClean="0">
                  <a:solidFill>
                    <a:srgbClr val="000099"/>
                  </a:solidFill>
                  <a:latin typeface="Times New Roman" pitchFamily="18" charset="0"/>
                  <a:cs typeface="Times New Roman" pitchFamily="18" charset="0"/>
                </a:rPr>
                <a:t>Профессионально-личностный рост сотрудников</a:t>
              </a:r>
              <a:endParaRPr lang="ru-RU" kern="1200" dirty="0">
                <a:solidFill>
                  <a:srgbClr val="000099"/>
                </a:solidFill>
              </a:endParaRPr>
            </a:p>
          </p:txBody>
        </p:sp>
      </p:grpSp>
      <p:grpSp>
        <p:nvGrpSpPr>
          <p:cNvPr id="5" name="Группа 12"/>
          <p:cNvGrpSpPr/>
          <p:nvPr/>
        </p:nvGrpSpPr>
        <p:grpSpPr>
          <a:xfrm>
            <a:off x="3952875" y="2524126"/>
            <a:ext cx="7124700" cy="571500"/>
            <a:chOff x="3058164" y="1334401"/>
            <a:chExt cx="7474746" cy="426460"/>
          </a:xfrm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3058164" y="1334401"/>
              <a:ext cx="7474746" cy="426460"/>
            </a:xfrm>
            <a:prstGeom prst="roundRect">
              <a:avLst/>
            </a:prstGeom>
            <a:solidFill>
              <a:srgbClr val="CCECFF">
                <a:alpha val="90000"/>
              </a:srgbClr>
            </a:solidFill>
            <a:ln w="19050">
              <a:solidFill>
                <a:srgbClr val="0000FF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Скругленный прямоугольник 4"/>
            <p:cNvSpPr/>
            <p:nvPr/>
          </p:nvSpPr>
          <p:spPr>
            <a:xfrm>
              <a:off x="3078982" y="1355219"/>
              <a:ext cx="7433110" cy="38482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b="1" kern="1200" dirty="0" smtClean="0">
                  <a:solidFill>
                    <a:srgbClr val="000099"/>
                  </a:solidFill>
                  <a:latin typeface="Times New Roman" pitchFamily="18" charset="0"/>
                  <a:cs typeface="Times New Roman" pitchFamily="18" charset="0"/>
                </a:rPr>
                <a:t>Повышение качества воспитательно-образовательного процесса</a:t>
              </a:r>
              <a:endParaRPr lang="ru-RU" kern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lvl="0" algn="ctr" defTabSz="4445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900" kern="1200" dirty="0"/>
            </a:p>
          </p:txBody>
        </p:sp>
      </p:grpSp>
      <p:grpSp>
        <p:nvGrpSpPr>
          <p:cNvPr id="6" name="Группа 15"/>
          <p:cNvGrpSpPr/>
          <p:nvPr/>
        </p:nvGrpSpPr>
        <p:grpSpPr>
          <a:xfrm>
            <a:off x="3924300" y="3171824"/>
            <a:ext cx="7181849" cy="561975"/>
            <a:chOff x="3181315" y="1870774"/>
            <a:chExt cx="7323686" cy="315014"/>
          </a:xfrm>
        </p:grpSpPr>
        <p:sp>
          <p:nvSpPr>
            <p:cNvPr id="17" name="Скругленный прямоугольник 16"/>
            <p:cNvSpPr/>
            <p:nvPr/>
          </p:nvSpPr>
          <p:spPr>
            <a:xfrm>
              <a:off x="3181315" y="1870774"/>
              <a:ext cx="7323686" cy="315014"/>
            </a:xfrm>
            <a:prstGeom prst="roundRect">
              <a:avLst/>
            </a:prstGeom>
            <a:solidFill>
              <a:srgbClr val="CCECFF">
                <a:alpha val="90000"/>
              </a:srgbClr>
            </a:solidFill>
            <a:ln w="19050">
              <a:solidFill>
                <a:srgbClr val="0000FF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Скругленный прямоугольник 4"/>
            <p:cNvSpPr/>
            <p:nvPr/>
          </p:nvSpPr>
          <p:spPr>
            <a:xfrm>
              <a:off x="3196693" y="1886152"/>
              <a:ext cx="7292930" cy="28425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b="1" kern="1200" dirty="0" smtClean="0">
                  <a:solidFill>
                    <a:srgbClr val="000099"/>
                  </a:solidFill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Организация</a:t>
              </a:r>
              <a:r>
                <a:rPr kumimoji="0" lang="ru-RU" b="1" i="0" u="none" strike="noStrike" kern="1200" cap="none" normalizeH="0" baseline="0" dirty="0" smtClean="0">
                  <a:ln>
                    <a:noFill/>
                  </a:ln>
                  <a:solidFill>
                    <a:srgbClr val="000099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 инновационной деятельности ДОУ </a:t>
              </a:r>
              <a:endParaRPr lang="ru-RU" kern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lvl="0" algn="ctr">
                <a:spcBef>
                  <a:spcPct val="0"/>
                </a:spcBef>
              </a:pPr>
              <a:endParaRPr lang="ru-RU" sz="900" kern="1200" dirty="0"/>
            </a:p>
          </p:txBody>
        </p:sp>
      </p:grpSp>
      <p:grpSp>
        <p:nvGrpSpPr>
          <p:cNvPr id="7" name="Группа 21"/>
          <p:cNvGrpSpPr/>
          <p:nvPr/>
        </p:nvGrpSpPr>
        <p:grpSpPr>
          <a:xfrm>
            <a:off x="3962400" y="3762375"/>
            <a:ext cx="7172324" cy="847725"/>
            <a:chOff x="3087820" y="2269251"/>
            <a:chExt cx="7472618" cy="496592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3087820" y="2269251"/>
              <a:ext cx="7472618" cy="496592"/>
            </a:xfrm>
            <a:prstGeom prst="roundRect">
              <a:avLst/>
            </a:prstGeom>
            <a:solidFill>
              <a:srgbClr val="CCECFF">
                <a:alpha val="90000"/>
              </a:srgbClr>
            </a:solidFill>
            <a:ln w="19050">
              <a:solidFill>
                <a:srgbClr val="0000FF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Скругленный прямоугольник 4"/>
            <p:cNvSpPr/>
            <p:nvPr/>
          </p:nvSpPr>
          <p:spPr>
            <a:xfrm>
              <a:off x="3112062" y="2293493"/>
              <a:ext cx="7424134" cy="4481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marL="0" marR="0" lvl="0" indent="0" algn="ctr" defTabSz="4445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600" b="1" i="0" u="none" strike="noStrike" kern="1200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endParaRPr>
            </a:p>
            <a:p>
              <a:pPr marL="0" marR="0" lvl="0" indent="0" algn="ctr" defTabSz="4445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1" i="0" u="none" strike="noStrike" kern="1200" cap="none" normalizeH="0" baseline="0" dirty="0" smtClean="0">
                  <a:ln>
                    <a:noFill/>
                  </a:ln>
                  <a:solidFill>
                    <a:srgbClr val="000099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Организация дополнительных образовательных услуг и  отработка механизмов привлечения внебюджетных средств</a:t>
              </a:r>
              <a:endParaRPr lang="ru-RU" b="1" kern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900" kern="1200" dirty="0"/>
            </a:p>
          </p:txBody>
        </p:sp>
      </p:grpSp>
      <p:grpSp>
        <p:nvGrpSpPr>
          <p:cNvPr id="10" name="Группа 24"/>
          <p:cNvGrpSpPr/>
          <p:nvPr/>
        </p:nvGrpSpPr>
        <p:grpSpPr>
          <a:xfrm>
            <a:off x="3905250" y="4676775"/>
            <a:ext cx="7286625" cy="1019175"/>
            <a:chOff x="3087820" y="2269251"/>
            <a:chExt cx="7472618" cy="496592"/>
          </a:xfrm>
        </p:grpSpPr>
        <p:sp>
          <p:nvSpPr>
            <p:cNvPr id="26" name="Скругленный прямоугольник 25"/>
            <p:cNvSpPr/>
            <p:nvPr/>
          </p:nvSpPr>
          <p:spPr>
            <a:xfrm>
              <a:off x="3087820" y="2269251"/>
              <a:ext cx="7472618" cy="496592"/>
            </a:xfrm>
            <a:prstGeom prst="roundRect">
              <a:avLst/>
            </a:prstGeom>
            <a:solidFill>
              <a:srgbClr val="CCECFF">
                <a:alpha val="90000"/>
              </a:srgbClr>
            </a:solidFill>
            <a:ln w="19050">
              <a:solidFill>
                <a:srgbClr val="0000FF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" name="Скругленный прямоугольник 4"/>
            <p:cNvSpPr/>
            <p:nvPr/>
          </p:nvSpPr>
          <p:spPr>
            <a:xfrm>
              <a:off x="3112062" y="2293493"/>
              <a:ext cx="7424134" cy="4481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marL="0" marR="0" lvl="0" indent="0" algn="ctr" defTabSz="4445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600" b="1" i="0" u="none" strike="noStrike" kern="1200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endParaRPr>
            </a:p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900" kern="1200" dirty="0"/>
            </a:p>
          </p:txBody>
        </p:sp>
      </p:grpSp>
      <p:sp>
        <p:nvSpPr>
          <p:cNvPr id="29" name="Прямоугольник 28"/>
          <p:cNvSpPr/>
          <p:nvPr/>
        </p:nvSpPr>
        <p:spPr>
          <a:xfrm>
            <a:off x="3981450" y="4676775"/>
            <a:ext cx="7258050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Продолжение работы по воспитанию нравственно- патриотических качеств личности детей и ознакомление дошкольников с историей, культурой и традицией родного края, привлекая к этой проблеме родителей вновь поступивших детей</a:t>
            </a:r>
            <a:endParaRPr lang="ru-RU" dirty="0">
              <a:solidFill>
                <a:srgbClr val="000099"/>
              </a:solidFill>
            </a:endParaRPr>
          </a:p>
        </p:txBody>
      </p:sp>
      <p:grpSp>
        <p:nvGrpSpPr>
          <p:cNvPr id="13" name="Группа 29"/>
          <p:cNvGrpSpPr/>
          <p:nvPr/>
        </p:nvGrpSpPr>
        <p:grpSpPr>
          <a:xfrm>
            <a:off x="3914775" y="5829300"/>
            <a:ext cx="7315199" cy="457199"/>
            <a:chOff x="3223981" y="4152603"/>
            <a:chExt cx="7486024" cy="470726"/>
          </a:xfrm>
        </p:grpSpPr>
        <p:sp>
          <p:nvSpPr>
            <p:cNvPr id="31" name="Скругленный прямоугольник 30"/>
            <p:cNvSpPr/>
            <p:nvPr/>
          </p:nvSpPr>
          <p:spPr>
            <a:xfrm>
              <a:off x="3223981" y="4152603"/>
              <a:ext cx="7486024" cy="470726"/>
            </a:xfrm>
            <a:prstGeom prst="roundRect">
              <a:avLst/>
            </a:prstGeom>
            <a:solidFill>
              <a:srgbClr val="CCECFF">
                <a:alpha val="90000"/>
              </a:srgbClr>
            </a:solidFill>
            <a:ln w="19050">
              <a:solidFill>
                <a:srgbClr val="0000FF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2" name="Скругленный прямоугольник 4"/>
            <p:cNvSpPr/>
            <p:nvPr/>
          </p:nvSpPr>
          <p:spPr>
            <a:xfrm>
              <a:off x="3246960" y="4175585"/>
              <a:ext cx="7440066" cy="42476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kern="1200" dirty="0" smtClean="0">
                  <a:solidFill>
                    <a:srgbClr val="000099"/>
                  </a:solidFill>
                  <a:latin typeface="Times New Roman" pitchFamily="18" charset="0"/>
                  <a:cs typeface="Times New Roman" pitchFamily="18" charset="0"/>
                </a:rPr>
                <a:t>Рост авторитета ДОУ</a:t>
              </a:r>
              <a:endParaRPr lang="ru-RU" b="1" kern="12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3" name="Двойная волна 32"/>
          <p:cNvSpPr/>
          <p:nvPr/>
        </p:nvSpPr>
        <p:spPr>
          <a:xfrm>
            <a:off x="704850" y="2114550"/>
            <a:ext cx="3152775" cy="2766967"/>
          </a:xfrm>
          <a:prstGeom prst="doubleWave">
            <a:avLst/>
          </a:prstGeom>
          <a:blipFill rotWithShape="0">
            <a:blip r:embed="rId2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5" name="Круглая лента лицом вверх 34"/>
          <p:cNvSpPr/>
          <p:nvPr/>
        </p:nvSpPr>
        <p:spPr>
          <a:xfrm>
            <a:off x="1590675" y="5219700"/>
            <a:ext cx="1216152" cy="758952"/>
          </a:xfrm>
          <a:prstGeom prst="ellipse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0898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32424" y="440848"/>
            <a:ext cx="10895164" cy="600398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endParaRPr lang="ru-RU" sz="1600" b="1" u="sng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22170" t="13167" r="14135" b="17625"/>
          <a:stretch>
            <a:fillRect/>
          </a:stretch>
        </p:blipFill>
        <p:spPr bwMode="auto">
          <a:xfrm>
            <a:off x="3419475" y="2028825"/>
            <a:ext cx="4953000" cy="4036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  <p:extLst>
      <p:ext uri="{BB962C8B-B14F-4D97-AF65-F5344CB8AC3E}">
        <p14:creationId xmlns:p14="http://schemas.microsoft.com/office/powerpoint/2010/main" xmlns="" val="190898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6713</TotalTime>
  <Words>1728</Words>
  <Application>Microsoft Office PowerPoint</Application>
  <PresentationFormat>Произвольный</PresentationFormat>
  <Paragraphs>511</Paragraphs>
  <Slides>29</Slides>
  <Notes>14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1" baseType="lpstr">
      <vt:lpstr>Бумажная</vt:lpstr>
      <vt:lpstr>Точечный рисунок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Мини-музей «Горница» </vt:lpstr>
      <vt:lpstr>Патриотические уголки</vt:lpstr>
      <vt:lpstr>Экологическая тропа</vt:lpstr>
      <vt:lpstr> Проектная деятельность «Наш урожай»</vt:lpstr>
      <vt:lpstr>Наши праздники</vt:lpstr>
      <vt:lpstr>Выставки совместных  творческих работ родителей и детей</vt:lpstr>
      <vt:lpstr> Взаимодействие с социальными партнёрами</vt:lpstr>
      <vt:lpstr>НИКТО НЕ ЗАБЫТ-  НИЧТО НЕ ЗАБЫТО</vt:lpstr>
      <vt:lpstr> Экскурсии   « Село Водоватово»</vt:lpstr>
      <vt:lpstr>Встречи с мастерами и мастерицами с. Водоватова</vt:lpstr>
      <vt:lpstr>Слайд 28</vt:lpstr>
      <vt:lpstr>Слайд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user</cp:lastModifiedBy>
  <cp:revision>612</cp:revision>
  <cp:lastPrinted>2018-11-14T09:00:49Z</cp:lastPrinted>
  <dcterms:created xsi:type="dcterms:W3CDTF">2018-11-12T05:32:04Z</dcterms:created>
  <dcterms:modified xsi:type="dcterms:W3CDTF">2019-12-02T06:39:35Z</dcterms:modified>
</cp:coreProperties>
</file>